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44" r:id="rId5"/>
    <p:sldMasterId id="2147483756" r:id="rId6"/>
    <p:sldMasterId id="2147483768" r:id="rId7"/>
    <p:sldMasterId id="2147483794" r:id="rId8"/>
    <p:sldMasterId id="2147483818" r:id="rId9"/>
    <p:sldMasterId id="2147483830" r:id="rId10"/>
    <p:sldMasterId id="2147483866" r:id="rId11"/>
    <p:sldMasterId id="2147483878" r:id="rId12"/>
    <p:sldMasterId id="2147483892" r:id="rId13"/>
    <p:sldMasterId id="2147483906" r:id="rId14"/>
    <p:sldMasterId id="2147483920" r:id="rId15"/>
    <p:sldMasterId id="2147483932" r:id="rId16"/>
    <p:sldMasterId id="2147483946" r:id="rId17"/>
  </p:sldMasterIdLst>
  <p:notesMasterIdLst>
    <p:notesMasterId r:id="rId66"/>
  </p:notesMasterIdLst>
  <p:sldIdLst>
    <p:sldId id="315" r:id="rId18"/>
    <p:sldId id="338" r:id="rId19"/>
    <p:sldId id="339" r:id="rId20"/>
    <p:sldId id="343" r:id="rId21"/>
    <p:sldId id="344" r:id="rId22"/>
    <p:sldId id="336" r:id="rId23"/>
    <p:sldId id="340" r:id="rId24"/>
    <p:sldId id="329" r:id="rId25"/>
    <p:sldId id="328" r:id="rId26"/>
    <p:sldId id="276" r:id="rId27"/>
    <p:sldId id="316" r:id="rId28"/>
    <p:sldId id="300" r:id="rId29"/>
    <p:sldId id="299" r:id="rId30"/>
    <p:sldId id="304" r:id="rId31"/>
    <p:sldId id="306" r:id="rId32"/>
    <p:sldId id="313" r:id="rId33"/>
    <p:sldId id="317" r:id="rId34"/>
    <p:sldId id="311" r:id="rId35"/>
    <p:sldId id="264" r:id="rId36"/>
    <p:sldId id="263" r:id="rId37"/>
    <p:sldId id="265" r:id="rId38"/>
    <p:sldId id="267" r:id="rId39"/>
    <p:sldId id="325" r:id="rId40"/>
    <p:sldId id="326" r:id="rId41"/>
    <p:sldId id="319" r:id="rId42"/>
    <p:sldId id="320" r:id="rId43"/>
    <p:sldId id="321" r:id="rId44"/>
    <p:sldId id="322" r:id="rId45"/>
    <p:sldId id="323" r:id="rId46"/>
    <p:sldId id="324" r:id="rId47"/>
    <p:sldId id="330" r:id="rId48"/>
    <p:sldId id="331" r:id="rId49"/>
    <p:sldId id="277" r:id="rId50"/>
    <p:sldId id="341" r:id="rId51"/>
    <p:sldId id="342" r:id="rId52"/>
    <p:sldId id="278" r:id="rId53"/>
    <p:sldId id="283" r:id="rId54"/>
    <p:sldId id="334" r:id="rId55"/>
    <p:sldId id="332" r:id="rId56"/>
    <p:sldId id="345" r:id="rId57"/>
    <p:sldId id="346" r:id="rId58"/>
    <p:sldId id="347" r:id="rId59"/>
    <p:sldId id="348" r:id="rId60"/>
    <p:sldId id="349" r:id="rId61"/>
    <p:sldId id="350" r:id="rId62"/>
    <p:sldId id="351" r:id="rId63"/>
    <p:sldId id="333" r:id="rId64"/>
    <p:sldId id="352" r:id="rId6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99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936" y="-84"/>
      </p:cViewPr>
      <p:guideLst>
        <p:guide orient="horz" pos="2160"/>
        <p:guide pos="2880"/>
      </p:guideLst>
    </p:cSldViewPr>
  </p:slideViewPr>
  <p:notesTextViewPr>
    <p:cViewPr>
      <p:scale>
        <a:sx n="1" d="1"/>
        <a:sy n="1" d="1"/>
      </p:scale>
      <p:origin x="0" y="0"/>
    </p:cViewPr>
  </p:notesTextViewPr>
  <p:sorterViewPr>
    <p:cViewPr>
      <p:scale>
        <a:sx n="100" d="100"/>
        <a:sy n="100" d="100"/>
      </p:scale>
      <p:origin x="0" y="51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slide" Target="slides/slide46.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61" Type="http://schemas.openxmlformats.org/officeDocument/2006/relationships/slide" Target="slides/slide44.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presProps" Target="presProp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51E2F5-1075-40C8-988C-08ABFCECD7B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4017F22C-545D-409A-83A2-8D673E17FB42}">
      <dgm:prSet/>
      <dgm:spPr>
        <a:solidFill>
          <a:srgbClr val="993366"/>
        </a:solidFill>
      </dgm:spPr>
      <dgm:t>
        <a:bodyPr/>
        <a:lstStyle/>
        <a:p>
          <a:pPr algn="ctr" rtl="0"/>
          <a:r>
            <a:rPr lang="en-US" b="1" dirty="0" smtClean="0">
              <a:effectLst>
                <a:outerShdw blurRad="38100" dist="38100" dir="2700000" algn="tl">
                  <a:srgbClr val="000000">
                    <a:alpha val="43137"/>
                  </a:srgbClr>
                </a:outerShdw>
              </a:effectLst>
            </a:rPr>
            <a:t>International Co-operation and Safety of Arctic Environment</a:t>
          </a:r>
          <a:endParaRPr lang="ru-RU" b="1" dirty="0">
            <a:effectLst>
              <a:outerShdw blurRad="38100" dist="38100" dir="2700000" algn="tl">
                <a:srgbClr val="000000">
                  <a:alpha val="43137"/>
                </a:srgbClr>
              </a:outerShdw>
            </a:effectLst>
          </a:endParaRPr>
        </a:p>
      </dgm:t>
    </dgm:pt>
    <dgm:pt modelId="{52631813-746B-496D-B702-03CC4E9AB84A}" type="parTrans" cxnId="{A02B645F-A398-4C28-AA95-47FF9E51B532}">
      <dgm:prSet/>
      <dgm:spPr/>
      <dgm:t>
        <a:bodyPr/>
        <a:lstStyle/>
        <a:p>
          <a:endParaRPr lang="ru-RU"/>
        </a:p>
      </dgm:t>
    </dgm:pt>
    <dgm:pt modelId="{A77CA72C-BC5F-42CD-AD55-3E8DF71E1A63}" type="sibTrans" cxnId="{A02B645F-A398-4C28-AA95-47FF9E51B532}">
      <dgm:prSet/>
      <dgm:spPr/>
      <dgm:t>
        <a:bodyPr/>
        <a:lstStyle/>
        <a:p>
          <a:endParaRPr lang="ru-RU"/>
        </a:p>
      </dgm:t>
    </dgm:pt>
    <dgm:pt modelId="{63BF3CF6-AC4B-4AA6-97BC-9B4712B13DC3}" type="pres">
      <dgm:prSet presAssocID="{9851E2F5-1075-40C8-988C-08ABFCECD7B3}" presName="linear" presStyleCnt="0">
        <dgm:presLayoutVars>
          <dgm:animLvl val="lvl"/>
          <dgm:resizeHandles val="exact"/>
        </dgm:presLayoutVars>
      </dgm:prSet>
      <dgm:spPr/>
      <dgm:t>
        <a:bodyPr/>
        <a:lstStyle/>
        <a:p>
          <a:endParaRPr lang="ru-RU"/>
        </a:p>
      </dgm:t>
    </dgm:pt>
    <dgm:pt modelId="{79D8D104-C7BC-4760-8C01-CF9306D2BEEC}" type="pres">
      <dgm:prSet presAssocID="{4017F22C-545D-409A-83A2-8D673E17FB42}" presName="parentText" presStyleLbl="node1" presStyleIdx="0" presStyleCnt="1">
        <dgm:presLayoutVars>
          <dgm:chMax val="0"/>
          <dgm:bulletEnabled val="1"/>
        </dgm:presLayoutVars>
      </dgm:prSet>
      <dgm:spPr/>
      <dgm:t>
        <a:bodyPr/>
        <a:lstStyle/>
        <a:p>
          <a:endParaRPr lang="ru-RU"/>
        </a:p>
      </dgm:t>
    </dgm:pt>
  </dgm:ptLst>
  <dgm:cxnLst>
    <dgm:cxn modelId="{D2B127D7-84A9-418B-9790-AB3F1209E3EF}" type="presOf" srcId="{4017F22C-545D-409A-83A2-8D673E17FB42}" destId="{79D8D104-C7BC-4760-8C01-CF9306D2BEEC}" srcOrd="0" destOrd="0" presId="urn:microsoft.com/office/officeart/2005/8/layout/vList2"/>
    <dgm:cxn modelId="{0AF872AA-415F-4D30-96A9-BE5DFAE62AB7}" type="presOf" srcId="{9851E2F5-1075-40C8-988C-08ABFCECD7B3}" destId="{63BF3CF6-AC4B-4AA6-97BC-9B4712B13DC3}" srcOrd="0" destOrd="0" presId="urn:microsoft.com/office/officeart/2005/8/layout/vList2"/>
    <dgm:cxn modelId="{A02B645F-A398-4C28-AA95-47FF9E51B532}" srcId="{9851E2F5-1075-40C8-988C-08ABFCECD7B3}" destId="{4017F22C-545D-409A-83A2-8D673E17FB42}" srcOrd="0" destOrd="0" parTransId="{52631813-746B-496D-B702-03CC4E9AB84A}" sibTransId="{A77CA72C-BC5F-42CD-AD55-3E8DF71E1A63}"/>
    <dgm:cxn modelId="{DFD2B38C-1F23-4592-89A0-AF3CC5E65E6A}" type="presParOf" srcId="{63BF3CF6-AC4B-4AA6-97BC-9B4712B13DC3}" destId="{79D8D104-C7BC-4760-8C01-CF9306D2BEE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D8D104-C7BC-4760-8C01-CF9306D2BEEC}">
      <dsp:nvSpPr>
        <dsp:cNvPr id="0" name=""/>
        <dsp:cNvSpPr/>
      </dsp:nvSpPr>
      <dsp:spPr>
        <a:xfrm>
          <a:off x="0" y="1422"/>
          <a:ext cx="7772400" cy="1467180"/>
        </a:xfrm>
        <a:prstGeom prst="roundRect">
          <a:avLst/>
        </a:prstGeom>
        <a:solidFill>
          <a:srgbClr val="99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rtl="0">
            <a:lnSpc>
              <a:spcPct val="90000"/>
            </a:lnSpc>
            <a:spcBef>
              <a:spcPct val="0"/>
            </a:spcBef>
            <a:spcAft>
              <a:spcPct val="35000"/>
            </a:spcAft>
          </a:pPr>
          <a:r>
            <a:rPr lang="en-US" sz="3800" b="1" kern="1200" dirty="0" smtClean="0">
              <a:effectLst>
                <a:outerShdw blurRad="38100" dist="38100" dir="2700000" algn="tl">
                  <a:srgbClr val="000000">
                    <a:alpha val="43137"/>
                  </a:srgbClr>
                </a:outerShdw>
              </a:effectLst>
            </a:rPr>
            <a:t>International Co-operation and Safety of Arctic Environment</a:t>
          </a:r>
          <a:endParaRPr lang="ru-RU" sz="3800" b="1" kern="1200" dirty="0">
            <a:effectLst>
              <a:outerShdw blurRad="38100" dist="38100" dir="2700000" algn="tl">
                <a:srgbClr val="000000">
                  <a:alpha val="43137"/>
                </a:srgbClr>
              </a:outerShdw>
            </a:effectLst>
          </a:endParaRPr>
        </a:p>
      </dsp:txBody>
      <dsp:txXfrm>
        <a:off x="71622" y="73044"/>
        <a:ext cx="7629156" cy="132393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F3AEB3-CC6A-4201-9E2D-9C400BF7EAB6}" type="datetimeFigureOut">
              <a:rPr lang="ru-RU" smtClean="0"/>
              <a:t>22.05.2012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9CFBA5-CCCD-46D5-80D4-99FADD8F3551}" type="slidenum">
              <a:rPr lang="ru-RU" smtClean="0"/>
              <a:t>‹#›</a:t>
            </a:fld>
            <a:endParaRPr lang="ru-RU"/>
          </a:p>
        </p:txBody>
      </p:sp>
    </p:spTree>
    <p:extLst>
      <p:ext uri="{BB962C8B-B14F-4D97-AF65-F5344CB8AC3E}">
        <p14:creationId xmlns:p14="http://schemas.microsoft.com/office/powerpoint/2010/main" val="3732234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883025" y="8682038"/>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941" tIns="47151" rIns="93941" bIns="47151" anchor="b"/>
          <a:lstStyle>
            <a:lvl1pPr eaLnBrk="0" hangingPunct="0">
              <a:tabLst>
                <a:tab pos="0" algn="l"/>
                <a:tab pos="914400" algn="l"/>
                <a:tab pos="1828800" algn="l"/>
                <a:tab pos="2743200" algn="l"/>
                <a:tab pos="3657600" algn="l"/>
                <a:tab pos="4570413" algn="l"/>
                <a:tab pos="5484813" algn="l"/>
                <a:tab pos="6399213" algn="l"/>
                <a:tab pos="7313613" algn="l"/>
                <a:tab pos="8228013" algn="l"/>
                <a:tab pos="9142413" algn="l"/>
                <a:tab pos="10056813" algn="l"/>
              </a:tabLst>
              <a:defRPr>
                <a:solidFill>
                  <a:schemeClr val="tx1"/>
                </a:solidFill>
                <a:latin typeface="Arial" pitchFamily="34" charset="0"/>
              </a:defRPr>
            </a:lvl1pPr>
            <a:lvl2pPr marL="742950" indent="-285750" eaLnBrk="0" hangingPunct="0">
              <a:tabLst>
                <a:tab pos="0" algn="l"/>
                <a:tab pos="914400" algn="l"/>
                <a:tab pos="1828800" algn="l"/>
                <a:tab pos="2743200" algn="l"/>
                <a:tab pos="3657600" algn="l"/>
                <a:tab pos="4570413" algn="l"/>
                <a:tab pos="5484813" algn="l"/>
                <a:tab pos="6399213" algn="l"/>
                <a:tab pos="7313613" algn="l"/>
                <a:tab pos="8228013" algn="l"/>
                <a:tab pos="9142413" algn="l"/>
                <a:tab pos="10056813" algn="l"/>
              </a:tabLst>
              <a:defRPr>
                <a:solidFill>
                  <a:schemeClr val="tx1"/>
                </a:solidFill>
                <a:latin typeface="Arial" pitchFamily="34" charset="0"/>
              </a:defRPr>
            </a:lvl2pPr>
            <a:lvl3pPr marL="1143000" indent="-228600" eaLnBrk="0" hangingPunct="0">
              <a:tabLst>
                <a:tab pos="0" algn="l"/>
                <a:tab pos="914400" algn="l"/>
                <a:tab pos="1828800" algn="l"/>
                <a:tab pos="2743200" algn="l"/>
                <a:tab pos="3657600" algn="l"/>
                <a:tab pos="4570413" algn="l"/>
                <a:tab pos="5484813" algn="l"/>
                <a:tab pos="6399213" algn="l"/>
                <a:tab pos="7313613" algn="l"/>
                <a:tab pos="8228013" algn="l"/>
                <a:tab pos="9142413" algn="l"/>
                <a:tab pos="10056813" algn="l"/>
              </a:tabLst>
              <a:defRPr>
                <a:solidFill>
                  <a:schemeClr val="tx1"/>
                </a:solidFill>
                <a:latin typeface="Arial" pitchFamily="34" charset="0"/>
              </a:defRPr>
            </a:lvl3pPr>
            <a:lvl4pPr marL="1600200" indent="-228600" eaLnBrk="0" hangingPunct="0">
              <a:tabLst>
                <a:tab pos="0" algn="l"/>
                <a:tab pos="914400" algn="l"/>
                <a:tab pos="1828800" algn="l"/>
                <a:tab pos="2743200" algn="l"/>
                <a:tab pos="3657600" algn="l"/>
                <a:tab pos="4570413" algn="l"/>
                <a:tab pos="5484813" algn="l"/>
                <a:tab pos="6399213" algn="l"/>
                <a:tab pos="7313613" algn="l"/>
                <a:tab pos="8228013" algn="l"/>
                <a:tab pos="9142413" algn="l"/>
                <a:tab pos="10056813" algn="l"/>
              </a:tabLst>
              <a:defRPr>
                <a:solidFill>
                  <a:schemeClr val="tx1"/>
                </a:solidFill>
                <a:latin typeface="Arial" pitchFamily="34" charset="0"/>
              </a:defRPr>
            </a:lvl4pPr>
            <a:lvl5pPr marL="2057400" indent="-228600" eaLnBrk="0" hangingPunct="0">
              <a:tabLst>
                <a:tab pos="0" algn="l"/>
                <a:tab pos="914400" algn="l"/>
                <a:tab pos="1828800" algn="l"/>
                <a:tab pos="2743200" algn="l"/>
                <a:tab pos="3657600" algn="l"/>
                <a:tab pos="4570413" algn="l"/>
                <a:tab pos="5484813" algn="l"/>
                <a:tab pos="6399213" algn="l"/>
                <a:tab pos="7313613" algn="l"/>
                <a:tab pos="8228013" algn="l"/>
                <a:tab pos="9142413" algn="l"/>
                <a:tab pos="1005681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0413" algn="l"/>
                <a:tab pos="5484813" algn="l"/>
                <a:tab pos="6399213" algn="l"/>
                <a:tab pos="7313613" algn="l"/>
                <a:tab pos="8228013" algn="l"/>
                <a:tab pos="9142413" algn="l"/>
                <a:tab pos="1005681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0413" algn="l"/>
                <a:tab pos="5484813" algn="l"/>
                <a:tab pos="6399213" algn="l"/>
                <a:tab pos="7313613" algn="l"/>
                <a:tab pos="8228013" algn="l"/>
                <a:tab pos="9142413" algn="l"/>
                <a:tab pos="1005681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0413" algn="l"/>
                <a:tab pos="5484813" algn="l"/>
                <a:tab pos="6399213" algn="l"/>
                <a:tab pos="7313613" algn="l"/>
                <a:tab pos="8228013" algn="l"/>
                <a:tab pos="9142413" algn="l"/>
                <a:tab pos="1005681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0413" algn="l"/>
                <a:tab pos="5484813" algn="l"/>
                <a:tab pos="6399213" algn="l"/>
                <a:tab pos="7313613" algn="l"/>
                <a:tab pos="8228013" algn="l"/>
                <a:tab pos="9142413" algn="l"/>
                <a:tab pos="10056813" algn="l"/>
              </a:tabLst>
              <a:defRPr>
                <a:solidFill>
                  <a:schemeClr val="tx1"/>
                </a:solidFill>
                <a:latin typeface="Arial" pitchFamily="34" charset="0"/>
              </a:defRPr>
            </a:lvl9pPr>
          </a:lstStyle>
          <a:p>
            <a:pPr algn="r" eaLnBrk="1" hangingPunct="1"/>
            <a:fld id="{A3FF58C7-AF9E-4D5E-BCF6-9523CF2A8D6F}" type="slidenum">
              <a:rPr lang="en-GB" sz="1300">
                <a:solidFill>
                  <a:srgbClr val="000000"/>
                </a:solidFill>
              </a:rPr>
              <a:pPr algn="r" eaLnBrk="1" hangingPunct="1"/>
              <a:t>40</a:t>
            </a:fld>
            <a:endParaRPr lang="en-GB" sz="1300">
              <a:solidFill>
                <a:srgbClr val="000000"/>
              </a:solidFill>
            </a:endParaRPr>
          </a:p>
        </p:txBody>
      </p:sp>
      <p:sp>
        <p:nvSpPr>
          <p:cNvPr id="35843" name="Text Box 1"/>
          <p:cNvSpPr txBox="1">
            <a:spLocks noChangeArrowheads="1"/>
          </p:cNvSpPr>
          <p:nvPr/>
        </p:nvSpPr>
        <p:spPr bwMode="auto">
          <a:xfrm>
            <a:off x="915988" y="685800"/>
            <a:ext cx="5026025" cy="3430588"/>
          </a:xfrm>
          <a:prstGeom prst="rect">
            <a:avLst/>
          </a:prstGeom>
          <a:solidFill>
            <a:srgbClr val="FFFFFF"/>
          </a:solidFill>
          <a:ln w="9525">
            <a:solidFill>
              <a:srgbClr val="000000"/>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solidFill>
                <a:srgbClr val="000000"/>
              </a:solidFill>
            </a:endParaRPr>
          </a:p>
        </p:txBody>
      </p:sp>
      <p:sp>
        <p:nvSpPr>
          <p:cNvPr id="35844" name="Rectangle 2"/>
          <p:cNvSpPr>
            <a:spLocks noGrp="1" noChangeArrowheads="1"/>
          </p:cNvSpPr>
          <p:nvPr>
            <p:ph type="body"/>
          </p:nvPr>
        </p:nvSpPr>
        <p:spPr bwMode="auto">
          <a:xfrm>
            <a:off x="685800" y="4343400"/>
            <a:ext cx="54848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numCol="1" anchor="ctr" anchorCtr="0" compatLnSpc="1">
            <a:prstTxWarp prst="textNoShape">
              <a:avLst/>
            </a:prstTxWarp>
          </a:bodyPr>
          <a:lstStyle/>
          <a:p>
            <a:pPr eaLnBrk="1" hangingPunct="1">
              <a:spcBef>
                <a:spcPct val="0"/>
              </a:spcBef>
            </a:pPr>
            <a:endParaRPr lang="ru-RU"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035EBC04-D882-4F37-8001-E3E0D18E5C50}" type="slidenum">
              <a:rPr lang="ru-RU" smtClean="0"/>
              <a:pPr>
                <a:defRPr/>
              </a:pPr>
              <a:t>41</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38FABDDA-A632-4DE7-8EA5-82B05CAFA76B}" type="slidenum">
              <a:rPr lang="ru-RU" smtClean="0"/>
              <a:pPr>
                <a:defRPr/>
              </a:pPr>
              <a:t>44</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1"/>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en-US">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en-US">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DAE430A0-98DB-43BD-82BA-8D5FE2EBE6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4581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en-US">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B7645AA8-0A4B-46A3-B3A4-09A113F33B6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06855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9"/>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6BA438-7103-4C25-B833-E3FE50912D1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1772702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1AE4BC-597C-46CC-BA07-D6B49B25D9F8}"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3662563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812449-CDFE-4D61-B50F-5AA2C8EC542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2715427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CDF0FB-E312-4C93-92EC-02E816FC613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3780715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9C0E659-822A-4DB6-9F76-40468E3BE52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8783649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00A8EB-8F3B-4469-836E-EAFF875A255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717533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A5E2D78-D796-47CD-AA6F-76496B369F2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7344856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DA8098-11C9-4300-8CE9-18F9CB7CF72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3883731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B8229A-9284-483C-BC7C-E6E3BC42FDA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1073808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184843-2A0F-4695-A8D2-BD6AED0D13F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555642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en-US">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11A7214C-2529-434D-8119-3C9695F012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56591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2"/>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28386D-05B4-4C19-9077-1847C23FDD2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1580028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9"/>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6BA438-7103-4C25-B833-E3FE50912D1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337593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1AE4BC-597C-46CC-BA07-D6B49B25D9F8}"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7030131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812449-CDFE-4D61-B50F-5AA2C8EC542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5898778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CDF0FB-E312-4C93-92EC-02E816FC613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956899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9C0E659-822A-4DB6-9F76-40468E3BE52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0515933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00A8EB-8F3B-4469-836E-EAFF875A255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1646074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A5E2D78-D796-47CD-AA6F-76496B369F2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9067024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DA8098-11C9-4300-8CE9-18F9CB7CF72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6537768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B8229A-9284-483C-BC7C-E6E3BC42FDA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28414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1"/>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en-US">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en-US">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DAE430A0-98DB-43BD-82BA-8D5FE2EBE6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78662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184843-2A0F-4695-A8D2-BD6AED0D13F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2568709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2"/>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28386D-05B4-4C19-9077-1847C23FDD2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8307696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9"/>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909CB2-BD06-4171-8049-4768C6BC437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385184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0C41DC-92D8-455B-9452-BBBFCAC98C7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8568675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0FC5C2-99C2-4DF3-B07E-6B26A0D449D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3807958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06B75E-1BBE-4DF9-AE61-6AF0F8CE506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6277948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3CCB857-4567-4C05-8D58-713A891B79A9}"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977552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B0FD2D-2F4F-4943-9131-76644FCAAD0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2162102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E7E6D8-E20A-477F-B164-5EAB61EA5A2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9056930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4123A3-37C6-4E50-B3CF-0240005544D9}"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650290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en-US">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3EFB317A-0ADF-48CD-BFC2-B1B00DC7D2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55997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313B61-D9EF-47F0-A464-31F71D8BB94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0702371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65217B-C399-4D68-A5E9-01C64148F0AD}"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8934763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2"/>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40134F-31B7-4935-A7EE-EA0D5D21B179}"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1839990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57200" y="3938592"/>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4648200" y="1600204"/>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4707635E-9A13-4F61-944B-3DD569685D68}"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0821008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4"/>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92"/>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8DDC964-1E81-468B-9B21-767314347D38}"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7905053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9"/>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909CB2-BD06-4171-8049-4768C6BC437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1394390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0C41DC-92D8-455B-9452-BBBFCAC98C7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2479102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0FC5C2-99C2-4DF3-B07E-6B26A0D449D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2184258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06B75E-1BBE-4DF9-AE61-6AF0F8CE506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7767464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3CCB857-4567-4C05-8D58-713A891B79A9}"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91371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6"/>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en-US">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D66921DC-C520-4B7F-BFF3-58980F4F3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00480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B0FD2D-2F4F-4943-9131-76644FCAAD0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62061325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E7E6D8-E20A-477F-B164-5EAB61EA5A2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734212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4123A3-37C6-4E50-B3CF-0240005544D9}"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1824057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313B61-D9EF-47F0-A464-31F71D8BB94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3665772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65217B-C399-4D68-A5E9-01C64148F0AD}"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2632169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2"/>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40134F-31B7-4935-A7EE-EA0D5D21B179}"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7876220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57200" y="3938592"/>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4648200" y="1600204"/>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4707635E-9A13-4F61-944B-3DD569685D68}"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41104173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4"/>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92"/>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8DDC964-1E81-468B-9B21-767314347D38}"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2588941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6"/>
            <a:ext cx="7772400" cy="1470025"/>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Tree>
    <p:extLst>
      <p:ext uri="{BB962C8B-B14F-4D97-AF65-F5344CB8AC3E}">
        <p14:creationId xmlns:p14="http://schemas.microsoft.com/office/powerpoint/2010/main" val="21265450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a:xfrm>
            <a:off x="457200" y="1600201"/>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274494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en-US">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18F5A5F6-9CEF-4B47-A1B6-591CA57F7D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22659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435" y="4406901"/>
            <a:ext cx="7772400" cy="1362075"/>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435"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Tree>
    <p:extLst>
      <p:ext uri="{BB962C8B-B14F-4D97-AF65-F5344CB8AC3E}">
        <p14:creationId xmlns:p14="http://schemas.microsoft.com/office/powerpoint/2010/main" val="145850592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1"/>
            <a:ext cx="4044462"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2338" y="1600201"/>
            <a:ext cx="4044462"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53989874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06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06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270" y="1535113"/>
            <a:ext cx="4041531"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270" y="2174875"/>
            <a:ext cx="4041531"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7469149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Tree>
    <p:extLst>
      <p:ext uri="{BB962C8B-B14F-4D97-AF65-F5344CB8AC3E}">
        <p14:creationId xmlns:p14="http://schemas.microsoft.com/office/powerpoint/2010/main" val="26575319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2817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435" cy="1162050"/>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538" y="273051"/>
            <a:ext cx="5111262"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1"/>
            <a:ext cx="300843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31563304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166" y="4800600"/>
            <a:ext cx="5486400" cy="566738"/>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166"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166"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18085395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1"/>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9265809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31523" cy="58515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402364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2"/>
            <a:ext cx="4038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2"/>
            <a:ext cx="4038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5225"/>
            <a:ext cx="2133600" cy="476250"/>
          </a:xfrm>
          <a:prstGeom prst="rect">
            <a:avLst/>
          </a:prstGeom>
        </p:spPr>
        <p:txBody>
          <a:bodyPr/>
          <a:lstStyle>
            <a:lvl1pPr>
              <a:defRPr/>
            </a:lvl1pPr>
          </a:lstStyle>
          <a:p>
            <a:pPr eaLnBrk="0" fontAlgn="base" hangingPunct="0">
              <a:spcBef>
                <a:spcPct val="0"/>
              </a:spcBef>
              <a:spcAft>
                <a:spcPct val="0"/>
              </a:spcAft>
              <a:defRPr/>
            </a:pPr>
            <a:endParaRPr lang="ru-RU" sz="2400">
              <a:solidFill>
                <a:srgbClr val="000000"/>
              </a:solidFill>
              <a:latin typeface="Times" charset="-52"/>
            </a:endParaRPr>
          </a:p>
        </p:txBody>
      </p:sp>
      <p:sp>
        <p:nvSpPr>
          <p:cNvPr id="6" name="Нижний колонтитул 5"/>
          <p:cNvSpPr>
            <a:spLocks noGrp="1"/>
          </p:cNvSpPr>
          <p:nvPr>
            <p:ph type="ftr" sz="quarter" idx="11"/>
          </p:nvPr>
        </p:nvSpPr>
        <p:spPr>
          <a:xfrm>
            <a:off x="3124200" y="6245225"/>
            <a:ext cx="2895600" cy="476250"/>
          </a:xfrm>
          <a:prstGeom prst="rect">
            <a:avLst/>
          </a:prstGeom>
        </p:spPr>
        <p:txBody>
          <a:bodyPr/>
          <a:lstStyle>
            <a:lvl1pPr>
              <a:defRPr/>
            </a:lvl1pPr>
          </a:lstStyle>
          <a:p>
            <a:pPr eaLnBrk="0" fontAlgn="base" hangingPunct="0">
              <a:spcBef>
                <a:spcPct val="0"/>
              </a:spcBef>
              <a:spcAft>
                <a:spcPct val="0"/>
              </a:spcAft>
              <a:defRPr/>
            </a:pPr>
            <a:endParaRPr lang="ru-RU" sz="2400">
              <a:solidFill>
                <a:srgbClr val="000000"/>
              </a:solidFill>
              <a:latin typeface="Times" charset="-52"/>
            </a:endParaRPr>
          </a:p>
        </p:txBody>
      </p:sp>
      <p:sp>
        <p:nvSpPr>
          <p:cNvPr id="7" name="Номер слайда 6"/>
          <p:cNvSpPr>
            <a:spLocks noGrp="1"/>
          </p:cNvSpPr>
          <p:nvPr>
            <p:ph type="sldNum" sz="quarter" idx="12"/>
          </p:nvPr>
        </p:nvSpPr>
        <p:spPr>
          <a:xfrm>
            <a:off x="6553200" y="6245225"/>
            <a:ext cx="2133600" cy="476250"/>
          </a:xfrm>
          <a:prstGeom prst="rect">
            <a:avLst/>
          </a:prstGeom>
        </p:spPr>
        <p:txBody>
          <a:bodyPr/>
          <a:lstStyle>
            <a:lvl1pPr>
              <a:defRPr/>
            </a:lvl1pPr>
          </a:lstStyle>
          <a:p>
            <a:pPr eaLnBrk="0" fontAlgn="base" hangingPunct="0">
              <a:spcBef>
                <a:spcPct val="0"/>
              </a:spcBef>
              <a:spcAft>
                <a:spcPct val="0"/>
              </a:spcAft>
              <a:defRPr/>
            </a:pPr>
            <a:fld id="{35A60122-95D9-4CB9-95C9-A1EF9CD9ED30}" type="slidenum">
              <a:rPr lang="ru-RU" sz="2400">
                <a:solidFill>
                  <a:srgbClr val="000000"/>
                </a:solidFill>
                <a:latin typeface="Times" charset="-52"/>
              </a:rPr>
              <a:pPr eaLnBrk="0" fontAlgn="base" hangingPunct="0">
                <a:spcBef>
                  <a:spcPct val="0"/>
                </a:spcBef>
                <a:spcAft>
                  <a:spcPct val="0"/>
                </a:spcAft>
                <a:defRPr/>
              </a:pPr>
              <a:t>‹#›</a:t>
            </a:fld>
            <a:endParaRPr lang="ru-RU" sz="2400">
              <a:solidFill>
                <a:srgbClr val="000000"/>
              </a:solidFill>
              <a:latin typeface="Times" charset="-52"/>
            </a:endParaRPr>
          </a:p>
        </p:txBody>
      </p:sp>
    </p:spTree>
    <p:extLst>
      <p:ext uri="{BB962C8B-B14F-4D97-AF65-F5344CB8AC3E}">
        <p14:creationId xmlns:p14="http://schemas.microsoft.com/office/powerpoint/2010/main" val="3260741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en-US">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E248A58E-F8A9-4975-A86F-17AAD6D5D8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690177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4675" y="304801"/>
            <a:ext cx="8001000" cy="1216025"/>
          </a:xfrm>
          <a:prstGeom prst="rect">
            <a:avLst/>
          </a:prstGeom>
        </p:spPr>
        <p:txBody>
          <a:bodyPr/>
          <a:lstStyle/>
          <a:p>
            <a:r>
              <a:rPr lang="ru-RU" smtClean="0"/>
              <a:t>Образец заголовка</a:t>
            </a:r>
            <a:endParaRPr lang="ru-RU"/>
          </a:p>
        </p:txBody>
      </p:sp>
      <p:sp>
        <p:nvSpPr>
          <p:cNvPr id="3" name="Объект 2"/>
          <p:cNvSpPr>
            <a:spLocks noGrp="1"/>
          </p:cNvSpPr>
          <p:nvPr>
            <p:ph sz="half" idx="1"/>
          </p:nvPr>
        </p:nvSpPr>
        <p:spPr>
          <a:xfrm>
            <a:off x="566738" y="1752600"/>
            <a:ext cx="3924300" cy="4267200"/>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643438" y="1752600"/>
            <a:ext cx="3924300" cy="4267200"/>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09600" y="6245225"/>
            <a:ext cx="1981200" cy="476250"/>
          </a:xfrm>
          <a:prstGeom prst="rect">
            <a:avLst/>
          </a:prstGeom>
        </p:spPr>
        <p:txBody>
          <a:bodyPr/>
          <a:lstStyle>
            <a:lvl1pPr>
              <a:defRPr/>
            </a:lvl1pPr>
          </a:lstStyle>
          <a:p>
            <a:pPr eaLnBrk="0" fontAlgn="base" hangingPunct="0">
              <a:spcBef>
                <a:spcPct val="0"/>
              </a:spcBef>
              <a:spcAft>
                <a:spcPct val="0"/>
              </a:spcAft>
              <a:defRPr/>
            </a:pPr>
            <a:endParaRPr lang="ru-RU" sz="2400">
              <a:solidFill>
                <a:srgbClr val="000000"/>
              </a:solidFill>
              <a:latin typeface="Times" charset="-52"/>
            </a:endParaRPr>
          </a:p>
        </p:txBody>
      </p:sp>
      <p:sp>
        <p:nvSpPr>
          <p:cNvPr id="6" name="Нижний колонтитул 5"/>
          <p:cNvSpPr>
            <a:spLocks noGrp="1"/>
          </p:cNvSpPr>
          <p:nvPr>
            <p:ph type="ftr" sz="quarter" idx="11"/>
          </p:nvPr>
        </p:nvSpPr>
        <p:spPr>
          <a:xfrm>
            <a:off x="3124200" y="6245225"/>
            <a:ext cx="2895600" cy="476250"/>
          </a:xfrm>
          <a:prstGeom prst="rect">
            <a:avLst/>
          </a:prstGeom>
        </p:spPr>
        <p:txBody>
          <a:bodyPr/>
          <a:lstStyle>
            <a:lvl1pPr>
              <a:defRPr/>
            </a:lvl1pPr>
          </a:lstStyle>
          <a:p>
            <a:pPr eaLnBrk="0" fontAlgn="base" hangingPunct="0">
              <a:spcBef>
                <a:spcPct val="0"/>
              </a:spcBef>
              <a:spcAft>
                <a:spcPct val="0"/>
              </a:spcAft>
              <a:defRPr/>
            </a:pPr>
            <a:endParaRPr lang="ru-RU" sz="2400">
              <a:solidFill>
                <a:srgbClr val="000000"/>
              </a:solidFill>
              <a:latin typeface="Times" charset="-52"/>
            </a:endParaRPr>
          </a:p>
        </p:txBody>
      </p:sp>
      <p:sp>
        <p:nvSpPr>
          <p:cNvPr id="7" name="Номер слайда 6"/>
          <p:cNvSpPr>
            <a:spLocks noGrp="1"/>
          </p:cNvSpPr>
          <p:nvPr>
            <p:ph type="sldNum" sz="quarter" idx="12"/>
          </p:nvPr>
        </p:nvSpPr>
        <p:spPr>
          <a:xfrm>
            <a:off x="6553200" y="6245225"/>
            <a:ext cx="1981200" cy="476250"/>
          </a:xfrm>
          <a:prstGeom prst="rect">
            <a:avLst/>
          </a:prstGeom>
        </p:spPr>
        <p:txBody>
          <a:bodyPr/>
          <a:lstStyle>
            <a:lvl1pPr>
              <a:defRPr/>
            </a:lvl1pPr>
          </a:lstStyle>
          <a:p>
            <a:pPr eaLnBrk="0" fontAlgn="base" hangingPunct="0">
              <a:spcBef>
                <a:spcPct val="0"/>
              </a:spcBef>
              <a:spcAft>
                <a:spcPct val="0"/>
              </a:spcAft>
              <a:defRPr/>
            </a:pPr>
            <a:fld id="{2443A82B-E2F6-4B80-8B51-F688A4605535}" type="slidenum">
              <a:rPr lang="ru-RU" sz="2400">
                <a:solidFill>
                  <a:srgbClr val="000000"/>
                </a:solidFill>
                <a:latin typeface="Times" charset="-52"/>
              </a:rPr>
              <a:pPr eaLnBrk="0" fontAlgn="base" hangingPunct="0">
                <a:spcBef>
                  <a:spcPct val="0"/>
                </a:spcBef>
                <a:spcAft>
                  <a:spcPct val="0"/>
                </a:spcAft>
                <a:defRPr/>
              </a:pPr>
              <a:t>‹#›</a:t>
            </a:fld>
            <a:endParaRPr lang="ru-RU" sz="2400">
              <a:solidFill>
                <a:srgbClr val="000000"/>
              </a:solidFill>
              <a:latin typeface="Times" charset="-52"/>
            </a:endParaRPr>
          </a:p>
        </p:txBody>
      </p:sp>
    </p:spTree>
    <p:extLst>
      <p:ext uri="{BB962C8B-B14F-4D97-AF65-F5344CB8AC3E}">
        <p14:creationId xmlns:p14="http://schemas.microsoft.com/office/powerpoint/2010/main" val="162924314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FBE4FFD5-99D7-45A5-83FD-E6758BE94322}"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07ABEDF-F1B3-45C8-8E44-4B1EB0A07B6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9780418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3652069-FD08-44E8-85A9-3494338F5B69}"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15392DB5-4B28-456E-8A58-AB350EF74FD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0128561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5B92A0F7-7811-4486-8DC8-21EA64AD9894}"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1F5610B-7F03-4058-8D14-63CCB76ACB0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0823676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6B5A9EC9-A25F-45CD-872F-CA40CD6B0D73}" type="datetimeFigureOut">
              <a:rPr lang="ru-RU">
                <a:solidFill>
                  <a:prstClr val="black">
                    <a:tint val="75000"/>
                  </a:prstClr>
                </a:solidFill>
              </a:rPr>
              <a:pPr>
                <a:defRPr/>
              </a:pPr>
              <a:t>22.05.2012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1586FA92-B61B-40B5-BE26-0953C33EA5D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7421637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8DCEF85F-216A-4252-B4A7-97F78430FCE5}" type="datetimeFigureOut">
              <a:rPr lang="ru-RU">
                <a:solidFill>
                  <a:prstClr val="black">
                    <a:tint val="75000"/>
                  </a:prstClr>
                </a:solidFill>
              </a:rPr>
              <a:pPr>
                <a:defRPr/>
              </a:pPr>
              <a:t>22.05.2012</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7B87AA24-B827-4A68-8569-157316DB36D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043140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9D1DB041-2363-4403-A72D-BE85A926D4C8}" type="datetimeFigureOut">
              <a:rPr lang="ru-RU">
                <a:solidFill>
                  <a:prstClr val="black">
                    <a:tint val="75000"/>
                  </a:prstClr>
                </a:solidFill>
              </a:rPr>
              <a:pPr>
                <a:defRPr/>
              </a:pPr>
              <a:t>22.05.2012</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FBED9804-72B7-44B2-B599-4A91593AC76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6085669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8CFB023F-E539-4C3A-A798-2F4274BCD269}" type="datetimeFigureOut">
              <a:rPr lang="ru-RU">
                <a:solidFill>
                  <a:prstClr val="black">
                    <a:tint val="75000"/>
                  </a:prstClr>
                </a:solidFill>
              </a:rPr>
              <a:pPr>
                <a:defRPr/>
              </a:pPr>
              <a:t>22.05.2012</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C849564F-759F-4C5E-BD00-D78702F2BAD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0493934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133D08C4-C644-4D9A-A27F-C6FEED6D21CC}" type="datetimeFigureOut">
              <a:rPr lang="ru-RU">
                <a:solidFill>
                  <a:prstClr val="black">
                    <a:tint val="75000"/>
                  </a:prstClr>
                </a:solidFill>
              </a:rPr>
              <a:pPr>
                <a:defRPr/>
              </a:pPr>
              <a:t>22.05.2012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B291A3B2-875D-4FA1-8F48-2246140F477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6321709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6A01C54A-07F3-417F-BC75-F9E622C0A7F1}" type="datetimeFigureOut">
              <a:rPr lang="ru-RU">
                <a:solidFill>
                  <a:prstClr val="black">
                    <a:tint val="75000"/>
                  </a:prstClr>
                </a:solidFill>
              </a:rPr>
              <a:pPr>
                <a:defRPr/>
              </a:pPr>
              <a:t>22.05.2012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75789A61-888B-4610-B7A9-7CB174E0664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949523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en-US">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4C55FB34-BA92-4497-AA83-08FD0E6482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852044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8FE942D-4345-495D-AC8D-046E12B0105C}"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E86CF49-AC18-4695-AC88-F6A62B0CD0A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7724759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F78312B-9368-442D-8A70-6B555269FEBB}"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FE022AFD-75D7-42D6-86B3-D5DB14EDB09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91312786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3F0E8A-3F68-4303-BD38-2E8A4DD870C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67893222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31AB3E-E9AA-4468-A60E-DE170CC870E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11391938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9241A8-1DE7-4658-AB0B-8B2A81B1C3F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1835682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616D30-47EC-4BE0-A8E2-1B205E8A3E0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22054572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11BD8C7-76C4-4FB1-810D-AC4E94C21E5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22627527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37569A-2BC9-461D-908E-80A0FA0686B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2232734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7D6EAD3-8AC6-42BD-A62B-8ED3ACAC975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83086058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7AEA2B-1E81-44B0-82A0-BA85BF3CC1C9}"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7110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en-US">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9C74C92C-982E-40E5-8308-62F8E1F99B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273139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5C9907-94FF-445C-8F5F-A016CAB3FB58}"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71074929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2A848F-7BB0-4CC9-BBA2-F10846551B9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90175053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159E9F-7D2D-4D76-99C3-73DC6B107B8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59559919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094E17A-6667-42ED-B7E2-14386F91A69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3584638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D61E768-34CB-4A3E-90DD-2A1B0BBCBC1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78449641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ru-RU">
                <a:solidFill>
                  <a:srgbClr val="000000"/>
                </a:solidFill>
              </a:rPr>
              <a:t>Презентация 25 марта 2005 г. Минэкономразвития</a:t>
            </a:r>
          </a:p>
        </p:txBody>
      </p:sp>
      <p:sp>
        <p:nvSpPr>
          <p:cNvPr id="6" name="Rectangle 6"/>
          <p:cNvSpPr>
            <a:spLocks noGrp="1" noChangeArrowheads="1"/>
          </p:cNvSpPr>
          <p:nvPr>
            <p:ph type="sldNum" sz="quarter" idx="12"/>
          </p:nvPr>
        </p:nvSpPr>
        <p:spPr>
          <a:ln/>
        </p:spPr>
        <p:txBody>
          <a:bodyPr/>
          <a:lstStyle>
            <a:lvl1pPr>
              <a:defRPr/>
            </a:lvl1pPr>
          </a:lstStyle>
          <a:p>
            <a:pPr>
              <a:defRPr/>
            </a:pPr>
            <a:fld id="{F336460E-0E5F-4861-ABED-5F526E27D0E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023055642"/>
      </p:ext>
    </p:extLst>
  </p:cSld>
  <p:clrMapOvr>
    <a:masterClrMapping/>
  </p:clrMapOvr>
  <p:transition spd="med">
    <p:strips dir="rd"/>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ru-RU">
                <a:solidFill>
                  <a:srgbClr val="000000"/>
                </a:solidFill>
              </a:rPr>
              <a:t>Презентация 25 марта 2005 г. Минэкономразвития</a:t>
            </a:r>
          </a:p>
        </p:txBody>
      </p:sp>
      <p:sp>
        <p:nvSpPr>
          <p:cNvPr id="6" name="Rectangle 6"/>
          <p:cNvSpPr>
            <a:spLocks noGrp="1" noChangeArrowheads="1"/>
          </p:cNvSpPr>
          <p:nvPr>
            <p:ph type="sldNum" sz="quarter" idx="12"/>
          </p:nvPr>
        </p:nvSpPr>
        <p:spPr>
          <a:ln/>
        </p:spPr>
        <p:txBody>
          <a:bodyPr/>
          <a:lstStyle>
            <a:lvl1pPr>
              <a:defRPr/>
            </a:lvl1pPr>
          </a:lstStyle>
          <a:p>
            <a:pPr>
              <a:defRPr/>
            </a:pPr>
            <a:fld id="{A236B1CB-6989-4C30-BD38-4B27B7979FA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889504650"/>
      </p:ext>
    </p:extLst>
  </p:cSld>
  <p:clrMapOvr>
    <a:masterClrMapping/>
  </p:clrMapOvr>
  <p:transition spd="med">
    <p:strips dir="rd"/>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ru-RU">
                <a:solidFill>
                  <a:srgbClr val="000000"/>
                </a:solidFill>
              </a:rPr>
              <a:t>Презентация 25 марта 2005 г. Минэкономразвития</a:t>
            </a:r>
          </a:p>
        </p:txBody>
      </p:sp>
      <p:sp>
        <p:nvSpPr>
          <p:cNvPr id="6" name="Rectangle 6"/>
          <p:cNvSpPr>
            <a:spLocks noGrp="1" noChangeArrowheads="1"/>
          </p:cNvSpPr>
          <p:nvPr>
            <p:ph type="sldNum" sz="quarter" idx="12"/>
          </p:nvPr>
        </p:nvSpPr>
        <p:spPr>
          <a:ln/>
        </p:spPr>
        <p:txBody>
          <a:bodyPr/>
          <a:lstStyle>
            <a:lvl1pPr>
              <a:defRPr/>
            </a:lvl1pPr>
          </a:lstStyle>
          <a:p>
            <a:pPr>
              <a:defRPr/>
            </a:pPr>
            <a:fld id="{C1BC6859-7DBE-4328-A7E9-0CEB403F6D5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358411738"/>
      </p:ext>
    </p:extLst>
  </p:cSld>
  <p:clrMapOvr>
    <a:masterClrMapping/>
  </p:clrMapOvr>
  <p:transition spd="med">
    <p:strips dir="rd"/>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ru-RU">
                <a:solidFill>
                  <a:srgbClr val="000000"/>
                </a:solidFill>
              </a:rPr>
              <a:t>Презентация 25 марта 2005 г. Минэкономразвития</a:t>
            </a:r>
          </a:p>
        </p:txBody>
      </p:sp>
      <p:sp>
        <p:nvSpPr>
          <p:cNvPr id="7" name="Rectangle 6"/>
          <p:cNvSpPr>
            <a:spLocks noGrp="1" noChangeArrowheads="1"/>
          </p:cNvSpPr>
          <p:nvPr>
            <p:ph type="sldNum" sz="quarter" idx="12"/>
          </p:nvPr>
        </p:nvSpPr>
        <p:spPr>
          <a:ln/>
        </p:spPr>
        <p:txBody>
          <a:bodyPr/>
          <a:lstStyle>
            <a:lvl1pPr>
              <a:defRPr/>
            </a:lvl1pPr>
          </a:lstStyle>
          <a:p>
            <a:pPr>
              <a:defRPr/>
            </a:pPr>
            <a:fld id="{D40EFEF2-8631-482A-A08E-530C8524B5B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92842147"/>
      </p:ext>
    </p:extLst>
  </p:cSld>
  <p:clrMapOvr>
    <a:masterClrMapping/>
  </p:clrMapOvr>
  <p:transition spd="med">
    <p:strips dir="rd"/>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ru-RU">
                <a:solidFill>
                  <a:srgbClr val="000000"/>
                </a:solidFill>
              </a:rPr>
              <a:t>Презентация 25 марта 2005 г. Минэкономразвития</a:t>
            </a:r>
          </a:p>
        </p:txBody>
      </p:sp>
      <p:sp>
        <p:nvSpPr>
          <p:cNvPr id="9" name="Rectangle 6"/>
          <p:cNvSpPr>
            <a:spLocks noGrp="1" noChangeArrowheads="1"/>
          </p:cNvSpPr>
          <p:nvPr>
            <p:ph type="sldNum" sz="quarter" idx="12"/>
          </p:nvPr>
        </p:nvSpPr>
        <p:spPr>
          <a:ln/>
        </p:spPr>
        <p:txBody>
          <a:bodyPr/>
          <a:lstStyle>
            <a:lvl1pPr>
              <a:defRPr/>
            </a:lvl1pPr>
          </a:lstStyle>
          <a:p>
            <a:pPr>
              <a:defRPr/>
            </a:pPr>
            <a:fld id="{B81772EC-2371-48EF-952C-96633A4622C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052043868"/>
      </p:ext>
    </p:extLst>
  </p:cSld>
  <p:clrMapOvr>
    <a:masterClrMapping/>
  </p:clrMapOvr>
  <p:transition spd="med">
    <p:strips dir="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en-US">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3048AB77-597F-4350-8ED2-6D37911516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123177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ru-RU">
                <a:solidFill>
                  <a:srgbClr val="000000"/>
                </a:solidFill>
              </a:rPr>
              <a:t>Презентация 25 марта 2005 г. Минэкономразвития</a:t>
            </a:r>
          </a:p>
        </p:txBody>
      </p:sp>
      <p:sp>
        <p:nvSpPr>
          <p:cNvPr id="5" name="Rectangle 6"/>
          <p:cNvSpPr>
            <a:spLocks noGrp="1" noChangeArrowheads="1"/>
          </p:cNvSpPr>
          <p:nvPr>
            <p:ph type="sldNum" sz="quarter" idx="12"/>
          </p:nvPr>
        </p:nvSpPr>
        <p:spPr>
          <a:ln/>
        </p:spPr>
        <p:txBody>
          <a:bodyPr/>
          <a:lstStyle>
            <a:lvl1pPr>
              <a:defRPr/>
            </a:lvl1pPr>
          </a:lstStyle>
          <a:p>
            <a:pPr>
              <a:defRPr/>
            </a:pPr>
            <a:fld id="{6E58E354-2CCA-495D-8D88-7F4F40C4156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224731143"/>
      </p:ext>
    </p:extLst>
  </p:cSld>
  <p:clrMapOvr>
    <a:masterClrMapping/>
  </p:clrMapOvr>
  <p:transition spd="med">
    <p:strips dir="rd"/>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ru-RU">
                <a:solidFill>
                  <a:srgbClr val="000000"/>
                </a:solidFill>
              </a:rPr>
              <a:t>Презентация 25 марта 2005 г. Минэкономразвития</a:t>
            </a:r>
          </a:p>
        </p:txBody>
      </p:sp>
      <p:sp>
        <p:nvSpPr>
          <p:cNvPr id="4" name="Rectangle 6"/>
          <p:cNvSpPr>
            <a:spLocks noGrp="1" noChangeArrowheads="1"/>
          </p:cNvSpPr>
          <p:nvPr>
            <p:ph type="sldNum" sz="quarter" idx="12"/>
          </p:nvPr>
        </p:nvSpPr>
        <p:spPr>
          <a:ln/>
        </p:spPr>
        <p:txBody>
          <a:bodyPr/>
          <a:lstStyle>
            <a:lvl1pPr>
              <a:defRPr/>
            </a:lvl1pPr>
          </a:lstStyle>
          <a:p>
            <a:pPr>
              <a:defRPr/>
            </a:pPr>
            <a:fld id="{AD4619B9-2DE7-4279-BA42-33E37D135F6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247644445"/>
      </p:ext>
    </p:extLst>
  </p:cSld>
  <p:clrMapOvr>
    <a:masterClrMapping/>
  </p:clrMapOvr>
  <p:transition spd="med">
    <p:strips dir="rd"/>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ru-RU">
                <a:solidFill>
                  <a:srgbClr val="000000"/>
                </a:solidFill>
              </a:rPr>
              <a:t>Презентация 25 марта 2005 г. Минэкономразвития</a:t>
            </a:r>
          </a:p>
        </p:txBody>
      </p:sp>
      <p:sp>
        <p:nvSpPr>
          <p:cNvPr id="7" name="Rectangle 6"/>
          <p:cNvSpPr>
            <a:spLocks noGrp="1" noChangeArrowheads="1"/>
          </p:cNvSpPr>
          <p:nvPr>
            <p:ph type="sldNum" sz="quarter" idx="12"/>
          </p:nvPr>
        </p:nvSpPr>
        <p:spPr>
          <a:ln/>
        </p:spPr>
        <p:txBody>
          <a:bodyPr/>
          <a:lstStyle>
            <a:lvl1pPr>
              <a:defRPr/>
            </a:lvl1pPr>
          </a:lstStyle>
          <a:p>
            <a:pPr>
              <a:defRPr/>
            </a:pPr>
            <a:fld id="{870D01A7-EB3A-481F-9508-3E87C829FFC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238289236"/>
      </p:ext>
    </p:extLst>
  </p:cSld>
  <p:clrMapOvr>
    <a:masterClrMapping/>
  </p:clrMapOvr>
  <p:transition spd="med">
    <p:strips dir="rd"/>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ru-RU">
                <a:solidFill>
                  <a:srgbClr val="000000"/>
                </a:solidFill>
              </a:rPr>
              <a:t>Презентация 25 марта 2005 г. Минэкономразвития</a:t>
            </a:r>
          </a:p>
        </p:txBody>
      </p:sp>
      <p:sp>
        <p:nvSpPr>
          <p:cNvPr id="7" name="Rectangle 6"/>
          <p:cNvSpPr>
            <a:spLocks noGrp="1" noChangeArrowheads="1"/>
          </p:cNvSpPr>
          <p:nvPr>
            <p:ph type="sldNum" sz="quarter" idx="12"/>
          </p:nvPr>
        </p:nvSpPr>
        <p:spPr>
          <a:ln/>
        </p:spPr>
        <p:txBody>
          <a:bodyPr/>
          <a:lstStyle>
            <a:lvl1pPr>
              <a:defRPr/>
            </a:lvl1pPr>
          </a:lstStyle>
          <a:p>
            <a:pPr>
              <a:defRPr/>
            </a:pPr>
            <a:fld id="{2FB15EF9-3A12-468E-A07D-FA42483A196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165220856"/>
      </p:ext>
    </p:extLst>
  </p:cSld>
  <p:clrMapOvr>
    <a:masterClrMapping/>
  </p:clrMapOvr>
  <p:transition spd="med">
    <p:strips dir="rd"/>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ru-RU">
                <a:solidFill>
                  <a:srgbClr val="000000"/>
                </a:solidFill>
              </a:rPr>
              <a:t>Презентация 25 марта 2005 г. Минэкономразвития</a:t>
            </a:r>
          </a:p>
        </p:txBody>
      </p:sp>
      <p:sp>
        <p:nvSpPr>
          <p:cNvPr id="6" name="Rectangle 6"/>
          <p:cNvSpPr>
            <a:spLocks noGrp="1" noChangeArrowheads="1"/>
          </p:cNvSpPr>
          <p:nvPr>
            <p:ph type="sldNum" sz="quarter" idx="12"/>
          </p:nvPr>
        </p:nvSpPr>
        <p:spPr>
          <a:ln/>
        </p:spPr>
        <p:txBody>
          <a:bodyPr/>
          <a:lstStyle>
            <a:lvl1pPr>
              <a:defRPr/>
            </a:lvl1pPr>
          </a:lstStyle>
          <a:p>
            <a:pPr>
              <a:defRPr/>
            </a:pPr>
            <a:fld id="{0D1B12E8-5342-4199-9AA0-4568D9A534C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909709676"/>
      </p:ext>
    </p:extLst>
  </p:cSld>
  <p:clrMapOvr>
    <a:masterClrMapping/>
  </p:clrMapOvr>
  <p:transition spd="med">
    <p:strips dir="rd"/>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ru-RU">
                <a:solidFill>
                  <a:srgbClr val="000000"/>
                </a:solidFill>
              </a:rPr>
              <a:t>Презентация 25 марта 2005 г. Минэкономразвития</a:t>
            </a:r>
          </a:p>
        </p:txBody>
      </p:sp>
      <p:sp>
        <p:nvSpPr>
          <p:cNvPr id="6" name="Rectangle 6"/>
          <p:cNvSpPr>
            <a:spLocks noGrp="1" noChangeArrowheads="1"/>
          </p:cNvSpPr>
          <p:nvPr>
            <p:ph type="sldNum" sz="quarter" idx="12"/>
          </p:nvPr>
        </p:nvSpPr>
        <p:spPr>
          <a:ln/>
        </p:spPr>
        <p:txBody>
          <a:bodyPr/>
          <a:lstStyle>
            <a:lvl1pPr>
              <a:defRPr/>
            </a:lvl1pPr>
          </a:lstStyle>
          <a:p>
            <a:pPr>
              <a:defRPr/>
            </a:pPr>
            <a:fld id="{970C4CCD-29D7-4C85-91DD-CDD26F7ABA0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867904702"/>
      </p:ext>
    </p:extLst>
  </p:cSld>
  <p:clrMapOvr>
    <a:masterClrMapping/>
  </p:clrMapOvr>
  <p:transition spd="med">
    <p:strips dir="rd"/>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ru-RU">
                <a:solidFill>
                  <a:srgbClr val="000000"/>
                </a:solidFill>
              </a:rPr>
              <a:t>Презентация 25 марта 2005 г. Минэкономразвития</a:t>
            </a:r>
          </a:p>
        </p:txBody>
      </p:sp>
      <p:sp>
        <p:nvSpPr>
          <p:cNvPr id="5" name="Rectangle 6"/>
          <p:cNvSpPr>
            <a:spLocks noGrp="1" noChangeArrowheads="1"/>
          </p:cNvSpPr>
          <p:nvPr>
            <p:ph type="sldNum" sz="quarter" idx="12"/>
          </p:nvPr>
        </p:nvSpPr>
        <p:spPr>
          <a:ln/>
        </p:spPr>
        <p:txBody>
          <a:bodyPr/>
          <a:lstStyle>
            <a:lvl1pPr>
              <a:defRPr/>
            </a:lvl1pPr>
          </a:lstStyle>
          <a:p>
            <a:pPr>
              <a:defRPr/>
            </a:pPr>
            <a:fld id="{7E9CAEAD-4E83-4951-919F-ADD2E9E22779}"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491965879"/>
      </p:ext>
    </p:extLst>
  </p:cSld>
  <p:clrMapOvr>
    <a:masterClrMapping/>
  </p:clrMapOvr>
  <p:transition spd="med">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en-US">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3EFB317A-0ADF-48CD-BFC2-B1B00DC7D2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0540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en-US">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C9868C81-D6E7-41F7-850A-F9CE3F85FA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5040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en-US">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B7645AA8-0A4B-46A3-B3A4-09A113F33B6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75734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en-US">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11A7214C-2529-434D-8119-3C9695F012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4132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1"/>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en-US">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en-US">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DAE430A0-98DB-43BD-82BA-8D5FE2EBE6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2861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en-US">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3EFB317A-0ADF-48CD-BFC2-B1B00DC7D2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6447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6"/>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en-US">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D66921DC-C520-4B7F-BFF3-58980F4F3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9506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en-US">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18F5A5F6-9CEF-4B47-A1B6-591CA57F7D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23726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en-US">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E248A58E-F8A9-4975-A86F-17AAD6D5D8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47496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en-US">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4C55FB34-BA92-4497-AA83-08FD0E6482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945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en-US">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9C74C92C-982E-40E5-8308-62F8E1F99B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7086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6"/>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en-US">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D66921DC-C520-4B7F-BFF3-58980F4F3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30189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en-US">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3048AB77-597F-4350-8ED2-6D37911516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65116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en-US">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C9868C81-D6E7-41F7-850A-F9CE3F85FA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91581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en-US">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B7645AA8-0A4B-46A3-B3A4-09A113F33B6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34678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en-US">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11A7214C-2529-434D-8119-3C9695F012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1189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1"/>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en-US">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en-US">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DAE430A0-98DB-43BD-82BA-8D5FE2EBE6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9503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en-US">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3EFB317A-0ADF-48CD-BFC2-B1B00DC7D2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50610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6"/>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en-US">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D66921DC-C520-4B7F-BFF3-58980F4F3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34637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en-US">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18F5A5F6-9CEF-4B47-A1B6-591CA57F7D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16351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en-US">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E248A58E-F8A9-4975-A86F-17AAD6D5D8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15766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en-US">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4C55FB34-BA92-4497-AA83-08FD0E6482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3495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en-US">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18F5A5F6-9CEF-4B47-A1B6-591CA57F7D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989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en-US">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9C74C92C-982E-40E5-8308-62F8E1F99B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48985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en-US">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3048AB77-597F-4350-8ED2-6D37911516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13208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en-US">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C9868C81-D6E7-41F7-850A-F9CE3F85FA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23804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en-US">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B7645AA8-0A4B-46A3-B3A4-09A113F33B6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53762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en-US">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11A7214C-2529-434D-8119-3C9695F012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8461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9"/>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69426232-E829-4074-8C41-6622BBF25537}"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1A272B8E-7DF9-45AC-B8C7-7FE7CC92461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698337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D873BCC-FC2F-41BB-97EB-5B274EAD2377}"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D504E92-46F6-465E-A4A5-AE98C8FA28F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969993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28E86BD4-E10C-4B89-BD24-8D0529AAB3BB}"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4CCD6F6-9E92-41E0-A45E-C2FFE1E147D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9320134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08DDCBE9-0CF4-4556-94C6-E4039B27AA40}" type="datetimeFigureOut">
              <a:rPr lang="ru-RU">
                <a:solidFill>
                  <a:prstClr val="black">
                    <a:tint val="75000"/>
                  </a:prstClr>
                </a:solidFill>
              </a:rPr>
              <a:pPr>
                <a:defRPr/>
              </a:pPr>
              <a:t>22.05.2012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F2B15FE9-2CE8-4274-A1CC-6F2E4B45831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8748016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7E53748D-0A85-48C1-9E29-7979ACCC0344}" type="datetimeFigureOut">
              <a:rPr lang="ru-RU">
                <a:solidFill>
                  <a:prstClr val="black">
                    <a:tint val="75000"/>
                  </a:prstClr>
                </a:solidFill>
              </a:rPr>
              <a:pPr>
                <a:defRPr/>
              </a:pPr>
              <a:t>22.05.2012</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967FEF8C-85AC-4C01-8202-DB62835E22C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70501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en-US">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E248A58E-F8A9-4975-A86F-17AAD6D5D8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07989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CBDA11A5-BDF0-41BB-A148-345F2A2DB830}" type="datetimeFigureOut">
              <a:rPr lang="ru-RU">
                <a:solidFill>
                  <a:prstClr val="black">
                    <a:tint val="75000"/>
                  </a:prstClr>
                </a:solidFill>
              </a:rPr>
              <a:pPr>
                <a:defRPr/>
              </a:pPr>
              <a:t>22.05.2012</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D00ED1DF-FF8D-4853-8290-582BF1E9FA7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432056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C640DEE0-98A2-407A-9CC3-F9F12CFF8102}" type="datetimeFigureOut">
              <a:rPr lang="ru-RU">
                <a:solidFill>
                  <a:prstClr val="black">
                    <a:tint val="75000"/>
                  </a:prstClr>
                </a:solidFill>
              </a:rPr>
              <a:pPr>
                <a:defRPr/>
              </a:pPr>
              <a:t>22.05.2012</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A84521F6-5284-4EAE-9030-C140FE836CD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2156873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B4B85A17-5BCB-4947-8D95-14F8F91869EC}" type="datetimeFigureOut">
              <a:rPr lang="ru-RU">
                <a:solidFill>
                  <a:prstClr val="black">
                    <a:tint val="75000"/>
                  </a:prstClr>
                </a:solidFill>
              </a:rPr>
              <a:pPr>
                <a:defRPr/>
              </a:pPr>
              <a:t>22.05.2012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BA60E5B8-EFD1-419B-8F92-2F5EF35A7A1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0341334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74985AB3-8977-43DD-B16C-1B4A9DF39893}" type="datetimeFigureOut">
              <a:rPr lang="ru-RU">
                <a:solidFill>
                  <a:prstClr val="black">
                    <a:tint val="75000"/>
                  </a:prstClr>
                </a:solidFill>
              </a:rPr>
              <a:pPr>
                <a:defRPr/>
              </a:pPr>
              <a:t>22.05.2012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27676D94-9331-4262-A868-93266EA985D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9771413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B00284F-F5F3-4F6D-8803-5DACE8908C61}"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D7607FB2-9C37-4797-924F-5BE6ABDF826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7318275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2"/>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F09CB92-1319-4AC2-A031-F51A26567665}"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6C07EB86-1AA8-48E0-A28A-E785DECFC54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6891025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9"/>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69426232-E829-4074-8C41-6622BBF25537}"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1A272B8E-7DF9-45AC-B8C7-7FE7CC92461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6314066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D873BCC-FC2F-41BB-97EB-5B274EAD2377}"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D504E92-46F6-465E-A4A5-AE98C8FA28F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954450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28E86BD4-E10C-4B89-BD24-8D0529AAB3BB}"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4CCD6F6-9E92-41E0-A45E-C2FFE1E147D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5930034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08DDCBE9-0CF4-4556-94C6-E4039B27AA40}" type="datetimeFigureOut">
              <a:rPr lang="ru-RU">
                <a:solidFill>
                  <a:prstClr val="black">
                    <a:tint val="75000"/>
                  </a:prstClr>
                </a:solidFill>
              </a:rPr>
              <a:pPr>
                <a:defRPr/>
              </a:pPr>
              <a:t>22.05.2012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F2B15FE9-2CE8-4274-A1CC-6F2E4B45831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270997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en-US">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4C55FB34-BA92-4497-AA83-08FD0E6482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0535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7E53748D-0A85-48C1-9E29-7979ACCC0344}" type="datetimeFigureOut">
              <a:rPr lang="ru-RU">
                <a:solidFill>
                  <a:prstClr val="black">
                    <a:tint val="75000"/>
                  </a:prstClr>
                </a:solidFill>
              </a:rPr>
              <a:pPr>
                <a:defRPr/>
              </a:pPr>
              <a:t>22.05.2012</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967FEF8C-85AC-4C01-8202-DB62835E22C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8449385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CBDA11A5-BDF0-41BB-A148-345F2A2DB830}" type="datetimeFigureOut">
              <a:rPr lang="ru-RU">
                <a:solidFill>
                  <a:prstClr val="black">
                    <a:tint val="75000"/>
                  </a:prstClr>
                </a:solidFill>
              </a:rPr>
              <a:pPr>
                <a:defRPr/>
              </a:pPr>
              <a:t>22.05.2012</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D00ED1DF-FF8D-4853-8290-582BF1E9FA7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9141554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C640DEE0-98A2-407A-9CC3-F9F12CFF8102}" type="datetimeFigureOut">
              <a:rPr lang="ru-RU">
                <a:solidFill>
                  <a:prstClr val="black">
                    <a:tint val="75000"/>
                  </a:prstClr>
                </a:solidFill>
              </a:rPr>
              <a:pPr>
                <a:defRPr/>
              </a:pPr>
              <a:t>22.05.2012</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A84521F6-5284-4EAE-9030-C140FE836CD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9944822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B4B85A17-5BCB-4947-8D95-14F8F91869EC}" type="datetimeFigureOut">
              <a:rPr lang="ru-RU">
                <a:solidFill>
                  <a:prstClr val="black">
                    <a:tint val="75000"/>
                  </a:prstClr>
                </a:solidFill>
              </a:rPr>
              <a:pPr>
                <a:defRPr/>
              </a:pPr>
              <a:t>22.05.2012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BA60E5B8-EFD1-419B-8F92-2F5EF35A7A1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323741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74985AB3-8977-43DD-B16C-1B4A9DF39893}" type="datetimeFigureOut">
              <a:rPr lang="ru-RU">
                <a:solidFill>
                  <a:prstClr val="black">
                    <a:tint val="75000"/>
                  </a:prstClr>
                </a:solidFill>
              </a:rPr>
              <a:pPr>
                <a:defRPr/>
              </a:pPr>
              <a:t>22.05.2012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27676D94-9331-4262-A868-93266EA985D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969359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B00284F-F5F3-4F6D-8803-5DACE8908C61}"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D7607FB2-9C37-4797-924F-5BE6ABDF826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649050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2"/>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F09CB92-1319-4AC2-A031-F51A26567665}"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6C07EB86-1AA8-48E0-A28A-E785DECFC54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0028614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9"/>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69426232-E829-4074-8C41-6622BBF25537}"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1A272B8E-7DF9-45AC-B8C7-7FE7CC92461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1787549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D873BCC-FC2F-41BB-97EB-5B274EAD2377}"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D504E92-46F6-465E-A4A5-AE98C8FA28F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2016977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28E86BD4-E10C-4B89-BD24-8D0529AAB3BB}"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4CCD6F6-9E92-41E0-A45E-C2FFE1E147D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67082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en-US">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9C74C92C-982E-40E5-8308-62F8E1F99B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95346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08DDCBE9-0CF4-4556-94C6-E4039B27AA40}" type="datetimeFigureOut">
              <a:rPr lang="ru-RU">
                <a:solidFill>
                  <a:prstClr val="black">
                    <a:tint val="75000"/>
                  </a:prstClr>
                </a:solidFill>
              </a:rPr>
              <a:pPr>
                <a:defRPr/>
              </a:pPr>
              <a:t>22.05.2012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F2B15FE9-2CE8-4274-A1CC-6F2E4B45831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475536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7E53748D-0A85-48C1-9E29-7979ACCC0344}" type="datetimeFigureOut">
              <a:rPr lang="ru-RU">
                <a:solidFill>
                  <a:prstClr val="black">
                    <a:tint val="75000"/>
                  </a:prstClr>
                </a:solidFill>
              </a:rPr>
              <a:pPr>
                <a:defRPr/>
              </a:pPr>
              <a:t>22.05.2012</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967FEF8C-85AC-4C01-8202-DB62835E22C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090631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CBDA11A5-BDF0-41BB-A148-345F2A2DB830}" type="datetimeFigureOut">
              <a:rPr lang="ru-RU">
                <a:solidFill>
                  <a:prstClr val="black">
                    <a:tint val="75000"/>
                  </a:prstClr>
                </a:solidFill>
              </a:rPr>
              <a:pPr>
                <a:defRPr/>
              </a:pPr>
              <a:t>22.05.2012</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D00ED1DF-FF8D-4853-8290-582BF1E9FA7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806617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C640DEE0-98A2-407A-9CC3-F9F12CFF8102}" type="datetimeFigureOut">
              <a:rPr lang="ru-RU">
                <a:solidFill>
                  <a:prstClr val="black">
                    <a:tint val="75000"/>
                  </a:prstClr>
                </a:solidFill>
              </a:rPr>
              <a:pPr>
                <a:defRPr/>
              </a:pPr>
              <a:t>22.05.2012</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A84521F6-5284-4EAE-9030-C140FE836CD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1424571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B4B85A17-5BCB-4947-8D95-14F8F91869EC}" type="datetimeFigureOut">
              <a:rPr lang="ru-RU">
                <a:solidFill>
                  <a:prstClr val="black">
                    <a:tint val="75000"/>
                  </a:prstClr>
                </a:solidFill>
              </a:rPr>
              <a:pPr>
                <a:defRPr/>
              </a:pPr>
              <a:t>22.05.2012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BA60E5B8-EFD1-419B-8F92-2F5EF35A7A1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867971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74985AB3-8977-43DD-B16C-1B4A9DF39893}" type="datetimeFigureOut">
              <a:rPr lang="ru-RU">
                <a:solidFill>
                  <a:prstClr val="black">
                    <a:tint val="75000"/>
                  </a:prstClr>
                </a:solidFill>
              </a:rPr>
              <a:pPr>
                <a:defRPr/>
              </a:pPr>
              <a:t>22.05.2012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27676D94-9331-4262-A868-93266EA985D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912812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B00284F-F5F3-4F6D-8803-5DACE8908C61}"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D7607FB2-9C37-4797-924F-5BE6ABDF826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617237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2"/>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F09CB92-1319-4AC2-A031-F51A26567665}"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6C07EB86-1AA8-48E0-A28A-E785DECFC54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8794220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9"/>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EF1FBD9B-CE8F-40CA-9E61-54CC7FB92A86}"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DF3D6D92-62D0-4626-BA79-EEE9E5303C3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5212477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39A73152-F7A0-4318-8AEA-EDB60DBE194C}"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0D24A2F3-60D5-4B48-B2A1-8108CE0DA4C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023224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en-US">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3048AB77-597F-4350-8ED2-6D37911516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37169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4B670876-6187-4EA3-A6AC-9C9EDE668515}"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FD6DA62E-8D66-4D91-B716-F91D17DD3BF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0229604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A2EBE851-3D3C-4B4A-AACF-6702EB17E087}" type="datetimeFigureOut">
              <a:rPr lang="ru-RU">
                <a:solidFill>
                  <a:prstClr val="black">
                    <a:tint val="75000"/>
                  </a:prstClr>
                </a:solidFill>
              </a:rPr>
              <a:pPr>
                <a:defRPr/>
              </a:pPr>
              <a:t>22.05.2012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19EE1380-23B4-4A14-9A89-165AF16DF5D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890604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DC4317B3-47E1-43EC-BA94-3170C960D6F1}" type="datetimeFigureOut">
              <a:rPr lang="ru-RU">
                <a:solidFill>
                  <a:prstClr val="black">
                    <a:tint val="75000"/>
                  </a:prstClr>
                </a:solidFill>
              </a:rPr>
              <a:pPr>
                <a:defRPr/>
              </a:pPr>
              <a:t>22.05.2012</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4B10781C-3038-404A-B5E9-BF679D7599AA}"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6640521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DC44A553-0D4D-47C7-872E-AB2380F552ED}" type="datetimeFigureOut">
              <a:rPr lang="ru-RU">
                <a:solidFill>
                  <a:prstClr val="black">
                    <a:tint val="75000"/>
                  </a:prstClr>
                </a:solidFill>
              </a:rPr>
              <a:pPr>
                <a:defRPr/>
              </a:pPr>
              <a:t>22.05.2012</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E9A06F78-A4D5-418A-A222-203AE7CA010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0292149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552D14BD-3072-4EA9-B8F8-04D06F43944E}" type="datetimeFigureOut">
              <a:rPr lang="ru-RU">
                <a:solidFill>
                  <a:prstClr val="black">
                    <a:tint val="75000"/>
                  </a:prstClr>
                </a:solidFill>
              </a:rPr>
              <a:pPr>
                <a:defRPr/>
              </a:pPr>
              <a:t>22.05.2012</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4140E66E-C475-44A5-846A-5B00EA62CA7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7432092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53837D36-6FA5-4578-80E8-6028187AC81F}" type="datetimeFigureOut">
              <a:rPr lang="ru-RU">
                <a:solidFill>
                  <a:prstClr val="black">
                    <a:tint val="75000"/>
                  </a:prstClr>
                </a:solidFill>
              </a:rPr>
              <a:pPr>
                <a:defRPr/>
              </a:pPr>
              <a:t>22.05.2012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D1782455-4FD6-4DD9-ABD7-8FFC741F043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0268440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BF600D9-C207-44CD-BDC4-EC4890E4B25E}" type="datetimeFigureOut">
              <a:rPr lang="ru-RU">
                <a:solidFill>
                  <a:prstClr val="black">
                    <a:tint val="75000"/>
                  </a:prstClr>
                </a:solidFill>
              </a:rPr>
              <a:pPr>
                <a:defRPr/>
              </a:pPr>
              <a:t>22.05.2012</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ECDA1BFC-DA52-4753-9A62-682FA5AB8A5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9548572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635A236-EDB6-4A9E-90E8-1C880679E471}"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19EECE8A-EF72-494C-BA00-D4905EEAD4C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6824532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2"/>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6DD7503-50EE-49C8-9CD6-C27C897D7672}"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DA6378A0-88CF-4100-A951-733B2AE0366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4690954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9"/>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6BA438-7103-4C25-B833-E3FE50912D1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469861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en-US">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C9868C81-D6E7-41F7-850A-F9CE3F85FA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65209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1AE4BC-597C-46CC-BA07-D6B49B25D9F8}"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754251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812449-CDFE-4D61-B50F-5AA2C8EC542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8643904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CDF0FB-E312-4C93-92EC-02E816FC613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5981927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9C0E659-822A-4DB6-9F76-40468E3BE52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6423261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00A8EB-8F3B-4469-836E-EAFF875A255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5878933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A5E2D78-D796-47CD-AA6F-76496B369F2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173592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DA8098-11C9-4300-8CE9-18F9CB7CF72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224737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B8229A-9284-483C-BC7C-E6E3BC42FDA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8411464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184843-2A0F-4695-A8D2-BD6AED0D13F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460771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2"/>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28386D-05B4-4C19-9077-1847C23FDD2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945270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2.jpe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image" Target="../media/image2.jpeg"/><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image" Target="../media/image3.jpeg"/><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image" Target="../media/image2.jpeg"/><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theme" Target="../theme/theme1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9966"/>
            </a:gs>
            <a:gs pos="50000">
              <a:srgbClr val="FFFFCC"/>
            </a:gs>
            <a:gs pos="100000">
              <a:srgbClr val="FF996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EE6162A-AB46-4323-8391-FE3818A5B436}"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2677119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5123" name="Rectangle 3"/>
          <p:cNvSpPr>
            <a:spLocks noGrp="1" noChangeArrowheads="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3F960539-5DF4-442F-A089-7E1BB6D4B7D0}" type="slidenum">
              <a:rPr lang="ru-RU">
                <a:solidFill>
                  <a:srgbClr val="000000"/>
                </a:solidFill>
              </a:rPr>
              <a:pPr fontAlgn="base">
                <a:spcBef>
                  <a:spcPct val="0"/>
                </a:spcBef>
                <a:spcAft>
                  <a:spcPct val="0"/>
                </a:spcAft>
                <a:defRPr/>
              </a:pPr>
              <a:t>‹#›</a:t>
            </a:fld>
            <a:endParaRPr lang="ru-RU">
              <a:solidFill>
                <a:srgbClr val="000000"/>
              </a:solidFill>
            </a:endParaRPr>
          </a:p>
        </p:txBody>
      </p:sp>
    </p:spTree>
    <p:extLst>
      <p:ext uri="{BB962C8B-B14F-4D97-AF65-F5344CB8AC3E}">
        <p14:creationId xmlns:p14="http://schemas.microsoft.com/office/powerpoint/2010/main" val="1904059990"/>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5123" name="Rectangle 3"/>
          <p:cNvSpPr>
            <a:spLocks noGrp="1" noChangeArrowheads="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3F960539-5DF4-442F-A089-7E1BB6D4B7D0}" type="slidenum">
              <a:rPr lang="ru-RU">
                <a:solidFill>
                  <a:srgbClr val="000000"/>
                </a:solidFill>
              </a:rPr>
              <a:pPr fontAlgn="base">
                <a:spcBef>
                  <a:spcPct val="0"/>
                </a:spcBef>
                <a:spcAft>
                  <a:spcPct val="0"/>
                </a:spcAft>
                <a:defRPr/>
              </a:pPr>
              <a:t>‹#›</a:t>
            </a:fld>
            <a:endParaRPr lang="ru-RU">
              <a:solidFill>
                <a:srgbClr val="000000"/>
              </a:solidFill>
            </a:endParaRPr>
          </a:p>
        </p:txBody>
      </p:sp>
    </p:spTree>
    <p:extLst>
      <p:ext uri="{BB962C8B-B14F-4D97-AF65-F5344CB8AC3E}">
        <p14:creationId xmlns:p14="http://schemas.microsoft.com/office/powerpoint/2010/main" val="155418266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23B8BDC3-400B-4D13-934F-490802A7076A}" type="slidenum">
              <a:rPr lang="ru-RU">
                <a:solidFill>
                  <a:srgbClr val="000000"/>
                </a:solidFill>
              </a:rPr>
              <a:pPr fontAlgn="base">
                <a:spcBef>
                  <a:spcPct val="0"/>
                </a:spcBef>
                <a:spcAft>
                  <a:spcPct val="0"/>
                </a:spcAft>
                <a:defRPr/>
              </a:pPr>
              <a:t>‹#›</a:t>
            </a:fld>
            <a:endParaRPr lang="ru-RU">
              <a:solidFill>
                <a:srgbClr val="000000"/>
              </a:solidFill>
            </a:endParaRPr>
          </a:p>
        </p:txBody>
      </p:sp>
    </p:spTree>
    <p:extLst>
      <p:ext uri="{BB962C8B-B14F-4D97-AF65-F5344CB8AC3E}">
        <p14:creationId xmlns:p14="http://schemas.microsoft.com/office/powerpoint/2010/main" val="3849190287"/>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23B8BDC3-400B-4D13-934F-490802A7076A}" type="slidenum">
              <a:rPr lang="ru-RU">
                <a:solidFill>
                  <a:srgbClr val="000000"/>
                </a:solidFill>
              </a:rPr>
              <a:pPr fontAlgn="base">
                <a:spcBef>
                  <a:spcPct val="0"/>
                </a:spcBef>
                <a:spcAft>
                  <a:spcPct val="0"/>
                </a:spcAft>
                <a:defRPr/>
              </a:pPr>
              <a:t>‹#›</a:t>
            </a:fld>
            <a:endParaRPr lang="ru-RU">
              <a:solidFill>
                <a:srgbClr val="000000"/>
              </a:solidFill>
            </a:endParaRPr>
          </a:p>
        </p:txBody>
      </p:sp>
    </p:spTree>
    <p:extLst>
      <p:ext uri="{BB962C8B-B14F-4D97-AF65-F5344CB8AC3E}">
        <p14:creationId xmlns:p14="http://schemas.microsoft.com/office/powerpoint/2010/main" val="3338915523"/>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1"/>
          <p:cNvSpPr>
            <a:spLocks noChangeArrowheads="1"/>
          </p:cNvSpPr>
          <p:nvPr userDrawn="1"/>
        </p:nvSpPr>
        <p:spPr bwMode="auto">
          <a:xfrm>
            <a:off x="0" y="6705600"/>
            <a:ext cx="9144000" cy="152400"/>
          </a:xfrm>
          <a:prstGeom prst="rect">
            <a:avLst/>
          </a:prstGeom>
          <a:solidFill>
            <a:srgbClr val="FD9C0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ru-RU" sz="2400" smtClean="0">
              <a:solidFill>
                <a:srgbClr val="000000"/>
              </a:solidFill>
              <a:latin typeface="Times" charset="-52"/>
            </a:endParaRPr>
          </a:p>
        </p:txBody>
      </p:sp>
      <p:pic>
        <p:nvPicPr>
          <p:cNvPr id="1027" name="Picture 13" descr="karta_mall_mörkare.jpg                                         00058B86&#10;Patriks HD                     B891393E:"/>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235569" y="2508251"/>
            <a:ext cx="5908431"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6454044"/>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Lst>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Verdana" pitchFamily="34" charset="0"/>
        </a:defRPr>
      </a:lvl2pPr>
      <a:lvl3pPr algn="l" rtl="0" eaLnBrk="0" fontAlgn="base" hangingPunct="0">
        <a:spcBef>
          <a:spcPct val="0"/>
        </a:spcBef>
        <a:spcAft>
          <a:spcPct val="0"/>
        </a:spcAft>
        <a:defRPr sz="2400">
          <a:solidFill>
            <a:schemeClr val="tx2"/>
          </a:solidFill>
          <a:latin typeface="Verdana" pitchFamily="34" charset="0"/>
        </a:defRPr>
      </a:lvl3pPr>
      <a:lvl4pPr algn="l" rtl="0" eaLnBrk="0" fontAlgn="base" hangingPunct="0">
        <a:spcBef>
          <a:spcPct val="0"/>
        </a:spcBef>
        <a:spcAft>
          <a:spcPct val="0"/>
        </a:spcAft>
        <a:defRPr sz="2400">
          <a:solidFill>
            <a:schemeClr val="tx2"/>
          </a:solidFill>
          <a:latin typeface="Verdana" pitchFamily="34" charset="0"/>
        </a:defRPr>
      </a:lvl4pPr>
      <a:lvl5pPr algn="l" rtl="0" eaLnBrk="0" fontAlgn="base" hangingPunct="0">
        <a:spcBef>
          <a:spcPct val="0"/>
        </a:spcBef>
        <a:spcAft>
          <a:spcPct val="0"/>
        </a:spcAft>
        <a:defRPr sz="2400">
          <a:solidFill>
            <a:schemeClr val="tx2"/>
          </a:solidFill>
          <a:latin typeface="Verdana" pitchFamily="34" charset="0"/>
        </a:defRPr>
      </a:lvl5pPr>
      <a:lvl6pPr marL="457200" algn="l" rtl="0" fontAlgn="base">
        <a:spcBef>
          <a:spcPct val="0"/>
        </a:spcBef>
        <a:spcAft>
          <a:spcPct val="0"/>
        </a:spcAft>
        <a:defRPr sz="2400">
          <a:solidFill>
            <a:schemeClr val="tx2"/>
          </a:solidFill>
          <a:latin typeface="Verdana" pitchFamily="34" charset="0"/>
        </a:defRPr>
      </a:lvl6pPr>
      <a:lvl7pPr marL="914400" algn="l" rtl="0" fontAlgn="base">
        <a:spcBef>
          <a:spcPct val="0"/>
        </a:spcBef>
        <a:spcAft>
          <a:spcPct val="0"/>
        </a:spcAft>
        <a:defRPr sz="2400">
          <a:solidFill>
            <a:schemeClr val="tx2"/>
          </a:solidFill>
          <a:latin typeface="Verdana" pitchFamily="34" charset="0"/>
        </a:defRPr>
      </a:lvl7pPr>
      <a:lvl8pPr marL="1371600" algn="l" rtl="0" fontAlgn="base">
        <a:spcBef>
          <a:spcPct val="0"/>
        </a:spcBef>
        <a:spcAft>
          <a:spcPct val="0"/>
        </a:spcAft>
        <a:defRPr sz="2400">
          <a:solidFill>
            <a:schemeClr val="tx2"/>
          </a:solidFill>
          <a:latin typeface="Verdana" pitchFamily="34" charset="0"/>
        </a:defRPr>
      </a:lvl8pPr>
      <a:lvl9pPr marL="1828800" algn="l" rtl="0" fontAlgn="base">
        <a:spcBef>
          <a:spcPct val="0"/>
        </a:spcBef>
        <a:spcAft>
          <a:spcPct val="0"/>
        </a:spcAft>
        <a:defRPr sz="2400">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DE8E55DC-BD67-4C0A-9761-E9E1C1C3C2A1}"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85BBA0B-BAFF-406A-B1C9-09134659332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84318488"/>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F67A5248-044E-41A0-AD23-45C6534D6EA7}" type="slidenum">
              <a:rPr lang="ru-RU">
                <a:solidFill>
                  <a:srgbClr val="000000"/>
                </a:solidFill>
              </a:rPr>
              <a:pPr fontAlgn="base">
                <a:spcBef>
                  <a:spcPct val="0"/>
                </a:spcBef>
                <a:spcAft>
                  <a:spcPct val="0"/>
                </a:spcAft>
                <a:defRPr/>
              </a:pPr>
              <a:t>‹#›</a:t>
            </a:fld>
            <a:endParaRPr lang="ru-RU">
              <a:solidFill>
                <a:srgbClr val="000000"/>
              </a:solidFill>
            </a:endParaRPr>
          </a:p>
        </p:txBody>
      </p:sp>
    </p:spTree>
    <p:extLst>
      <p:ext uri="{BB962C8B-B14F-4D97-AF65-F5344CB8AC3E}">
        <p14:creationId xmlns:p14="http://schemas.microsoft.com/office/powerpoint/2010/main" val="160382225"/>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spcAft>
                <a:spcPct val="0"/>
              </a:spcAft>
              <a:buClrTx/>
              <a:buSzTx/>
              <a:buFontTx/>
              <a:buNone/>
              <a:defRPr sz="800" b="0"/>
            </a:lvl1pPr>
          </a:lstStyle>
          <a:p>
            <a:pPr fontAlgn="base">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spcAft>
                <a:spcPct val="0"/>
              </a:spcAft>
              <a:buClrTx/>
              <a:buSzTx/>
              <a:buFontTx/>
              <a:buNone/>
              <a:defRPr sz="1000" b="0"/>
            </a:lvl1pPr>
          </a:lstStyle>
          <a:p>
            <a:pPr algn="ctr" fontAlgn="base">
              <a:defRPr/>
            </a:pPr>
            <a:r>
              <a:rPr lang="ru-RU">
                <a:solidFill>
                  <a:srgbClr val="000000"/>
                </a:solidFill>
              </a:rPr>
              <a:t>Презентация 25 марта 2005 г. Минэкономразвития</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spcAft>
                <a:spcPct val="0"/>
              </a:spcAft>
              <a:buClrTx/>
              <a:buSzTx/>
              <a:buFontTx/>
              <a:buNone/>
              <a:defRPr sz="1200" b="0"/>
            </a:lvl1pPr>
          </a:lstStyle>
          <a:p>
            <a:pPr fontAlgn="base">
              <a:defRPr/>
            </a:pPr>
            <a:fld id="{723E105B-CCB5-40F2-88C6-20B4ABCC2A2F}" type="slidenum">
              <a:rPr lang="ru-RU">
                <a:solidFill>
                  <a:srgbClr val="000000"/>
                </a:solidFill>
              </a:rPr>
              <a:pPr fontAlgn="base">
                <a:defRPr/>
              </a:pPr>
              <a:t>‹#›</a:t>
            </a:fld>
            <a:endParaRPr lang="ru-RU">
              <a:solidFill>
                <a:srgbClr val="000000"/>
              </a:solidFill>
            </a:endParaRPr>
          </a:p>
        </p:txBody>
      </p:sp>
    </p:spTree>
    <p:extLst>
      <p:ext uri="{BB962C8B-B14F-4D97-AF65-F5344CB8AC3E}">
        <p14:creationId xmlns:p14="http://schemas.microsoft.com/office/powerpoint/2010/main" val="279589699"/>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Lst>
  <p:transition spd="med">
    <p:strips dir="rd"/>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9966"/>
            </a:gs>
            <a:gs pos="50000">
              <a:srgbClr val="FFFFCC"/>
            </a:gs>
            <a:gs pos="100000">
              <a:srgbClr val="FF996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EE6162A-AB46-4323-8391-FE3818A5B436}"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747933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9966"/>
            </a:gs>
            <a:gs pos="50000">
              <a:srgbClr val="FFFFCC"/>
            </a:gs>
            <a:gs pos="100000">
              <a:srgbClr val="FF996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EE6162A-AB46-4323-8391-FE3818A5B436}"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8107420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9966"/>
            </a:gs>
            <a:gs pos="50000">
              <a:srgbClr val="FFFFCC"/>
            </a:gs>
            <a:gs pos="100000">
              <a:srgbClr val="FF996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EE6162A-AB46-4323-8391-FE3818A5B436}"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91700674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75000"/>
              </a:schemeClr>
            </a:gs>
            <a:gs pos="50000">
              <a:schemeClr val="accent1">
                <a:tint val="44500"/>
                <a:satMod val="160000"/>
              </a:schemeClr>
            </a:gs>
            <a:gs pos="100000">
              <a:schemeClr val="accent1">
                <a:tint val="23500"/>
                <a:satMod val="160000"/>
              </a:schemeClr>
            </a:gs>
          </a:gsLst>
          <a:lin ang="16200000" scaled="1"/>
          <a:tileRect/>
        </a:gradFill>
        <a:effectLst/>
      </p:bgPr>
    </p:bg>
    <p:spTree>
      <p:nvGrpSpPr>
        <p:cNvPr id="1" name=""/>
        <p:cNvGrpSpPr/>
        <p:nvPr/>
      </p:nvGrpSpPr>
      <p:grpSpPr>
        <a:xfrm>
          <a:off x="0" y="0"/>
          <a:ext cx="0" cy="0"/>
          <a:chOff x="0" y="0"/>
          <a:chExt cx="0" cy="0"/>
        </a:xfrm>
      </p:grpSpPr>
      <p:sp>
        <p:nvSpPr>
          <p:cNvPr id="8194"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8195" name="Текст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74D6E2F-95B9-4181-8491-162730BA5689}"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356CA7D-02D6-4581-A8CE-AD7808244B4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74818918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75000"/>
              </a:schemeClr>
            </a:gs>
            <a:gs pos="50000">
              <a:schemeClr val="accent1">
                <a:tint val="44500"/>
                <a:satMod val="160000"/>
              </a:schemeClr>
            </a:gs>
            <a:gs pos="100000">
              <a:schemeClr val="accent1">
                <a:tint val="23500"/>
                <a:satMod val="160000"/>
              </a:schemeClr>
            </a:gs>
          </a:gsLst>
          <a:lin ang="16200000" scaled="1"/>
          <a:tileRect/>
        </a:gradFill>
        <a:effectLst/>
      </p:bgPr>
    </p:bg>
    <p:spTree>
      <p:nvGrpSpPr>
        <p:cNvPr id="1" name=""/>
        <p:cNvGrpSpPr/>
        <p:nvPr/>
      </p:nvGrpSpPr>
      <p:grpSpPr>
        <a:xfrm>
          <a:off x="0" y="0"/>
          <a:ext cx="0" cy="0"/>
          <a:chOff x="0" y="0"/>
          <a:chExt cx="0" cy="0"/>
        </a:xfrm>
      </p:grpSpPr>
      <p:sp>
        <p:nvSpPr>
          <p:cNvPr id="8194"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8195" name="Текст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74D6E2F-95B9-4181-8491-162730BA5689}"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356CA7D-02D6-4581-A8CE-AD7808244B4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58627647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75000"/>
              </a:schemeClr>
            </a:gs>
            <a:gs pos="50000">
              <a:schemeClr val="accent1">
                <a:tint val="44500"/>
                <a:satMod val="160000"/>
              </a:schemeClr>
            </a:gs>
            <a:gs pos="100000">
              <a:schemeClr val="accent1">
                <a:tint val="23500"/>
                <a:satMod val="160000"/>
              </a:schemeClr>
            </a:gs>
          </a:gsLst>
          <a:lin ang="16200000" scaled="1"/>
          <a:tileRect/>
        </a:gradFill>
        <a:effectLst/>
      </p:bgPr>
    </p:bg>
    <p:spTree>
      <p:nvGrpSpPr>
        <p:cNvPr id="1" name=""/>
        <p:cNvGrpSpPr/>
        <p:nvPr/>
      </p:nvGrpSpPr>
      <p:grpSpPr>
        <a:xfrm>
          <a:off x="0" y="0"/>
          <a:ext cx="0" cy="0"/>
          <a:chOff x="0" y="0"/>
          <a:chExt cx="0" cy="0"/>
        </a:xfrm>
      </p:grpSpPr>
      <p:sp>
        <p:nvSpPr>
          <p:cNvPr id="8194"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8195" name="Текст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74D6E2F-95B9-4181-8491-162730BA5689}"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356CA7D-02D6-4581-A8CE-AD7808244B4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89993473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2260EF51-0E7B-49CF-B0AB-E93E64CAB20E}" type="datetimeFigureOut">
              <a:rPr lang="ru-RU">
                <a:solidFill>
                  <a:prstClr val="black">
                    <a:tint val="75000"/>
                  </a:prstClr>
                </a:solidFill>
              </a:rPr>
              <a:pPr>
                <a:defRPr/>
              </a:pPr>
              <a:t>22.05.2012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D285EE26-4EAE-4082-B4C8-688EFF8BAFA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93386742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5123" name="Rectangle 3"/>
          <p:cNvSpPr>
            <a:spLocks noGrp="1" noChangeArrowheads="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3F960539-5DF4-442F-A089-7E1BB6D4B7D0}" type="slidenum">
              <a:rPr lang="ru-RU">
                <a:solidFill>
                  <a:srgbClr val="000000"/>
                </a:solidFill>
              </a:rPr>
              <a:pPr fontAlgn="base">
                <a:spcBef>
                  <a:spcPct val="0"/>
                </a:spcBef>
                <a:spcAft>
                  <a:spcPct val="0"/>
                </a:spcAft>
                <a:defRPr/>
              </a:pPr>
              <a:t>‹#›</a:t>
            </a:fld>
            <a:endParaRPr lang="ru-RU">
              <a:solidFill>
                <a:srgbClr val="000000"/>
              </a:solidFill>
            </a:endParaRPr>
          </a:p>
        </p:txBody>
      </p:sp>
    </p:spTree>
    <p:extLst>
      <p:ext uri="{BB962C8B-B14F-4D97-AF65-F5344CB8AC3E}">
        <p14:creationId xmlns:p14="http://schemas.microsoft.com/office/powerpoint/2010/main" val="278023959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89.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7.jpeg"/><Relationship Id="rId4" Type="http://schemas.openxmlformats.org/officeDocument/2006/relationships/diagramLayout" Target="../diagrams/layout1.xml"/><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jpeg"/><Relationship Id="rId1" Type="http://schemas.openxmlformats.org/officeDocument/2006/relationships/slideLayout" Target="../slideLayouts/slideLayout89.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g"/><Relationship Id="rId1" Type="http://schemas.openxmlformats.org/officeDocument/2006/relationships/slideLayout" Target="../slideLayouts/slideLayout89.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00.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jpeg"/><Relationship Id="rId1" Type="http://schemas.openxmlformats.org/officeDocument/2006/relationships/slideLayout" Target="../slideLayouts/slideLayout10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11.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39.xml"/><Relationship Id="rId1" Type="http://schemas.openxmlformats.org/officeDocument/2006/relationships/vmlDrawing" Target="../drawings/vmlDrawing1.vml"/><Relationship Id="rId5" Type="http://schemas.openxmlformats.org/officeDocument/2006/relationships/image" Target="../media/image33.w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2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40.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1.xml"/><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5.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4.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67.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67.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77.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9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0.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9.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19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5"/>
          <p:cNvSpPr>
            <a:spLocks noGrp="1" noChangeArrowheads="1"/>
          </p:cNvSpPr>
          <p:nvPr>
            <p:ph type="ctrTitle"/>
          </p:nvPr>
        </p:nvSpPr>
        <p:spPr/>
        <p:txBody>
          <a:bodyPr/>
          <a:lstStyle/>
          <a:p>
            <a:pPr eaLnBrk="1" hangingPunct="1"/>
            <a:endParaRPr lang="ru-RU" b="1" dirty="0" smtClean="0">
              <a:solidFill>
                <a:srgbClr val="000066"/>
              </a:solidFill>
            </a:endParaRPr>
          </a:p>
        </p:txBody>
      </p:sp>
      <p:sp>
        <p:nvSpPr>
          <p:cNvPr id="28676" name="Rectangle 6"/>
          <p:cNvSpPr>
            <a:spLocks noGrp="1" noChangeArrowheads="1"/>
          </p:cNvSpPr>
          <p:nvPr>
            <p:ph type="subTitle" idx="1"/>
          </p:nvPr>
        </p:nvSpPr>
        <p:spPr/>
        <p:txBody>
          <a:bodyPr/>
          <a:lstStyle/>
          <a:p>
            <a:pPr eaLnBrk="1" hangingPunct="1"/>
            <a:endParaRPr lang="ru-RU" smtClean="0"/>
          </a:p>
        </p:txBody>
      </p:sp>
      <p:pic>
        <p:nvPicPr>
          <p:cNvPr id="5" name="Picture 2" descr="КолПол"/>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6"/>
          <p:cNvSpPr>
            <a:spLocks noChangeArrowheads="1"/>
          </p:cNvSpPr>
          <p:nvPr/>
        </p:nvSpPr>
        <p:spPr bwMode="auto">
          <a:xfrm>
            <a:off x="1835152" y="260350"/>
            <a:ext cx="5400675" cy="579438"/>
          </a:xfrm>
          <a:prstGeom prst="rect">
            <a:avLst/>
          </a:prstGeom>
          <a:noFill/>
          <a:ln>
            <a:noFill/>
          </a:ln>
          <a:effectLst/>
          <a:extLst/>
        </p:spPr>
        <p:txBody>
          <a:bodyPr>
            <a:spAutoFit/>
          </a:bodyPr>
          <a:lstStyle/>
          <a:p>
            <a:pPr fontAlgn="auto">
              <a:spcBef>
                <a:spcPts val="0"/>
              </a:spcBef>
              <a:spcAft>
                <a:spcPts val="0"/>
              </a:spcAft>
              <a:defRPr/>
            </a:pPr>
            <a:endParaRPr lang="ru-RU" sz="3200" b="1" dirty="0">
              <a:solidFill>
                <a:srgbClr val="000066"/>
              </a:solidFill>
              <a:effectLst>
                <a:outerShdw blurRad="38100" dist="38100" dir="2700000" algn="tl">
                  <a:srgbClr val="C0C0C0"/>
                </a:outerShdw>
              </a:effectLst>
              <a:latin typeface="Arial" charset="0"/>
              <a:cs typeface="+mn-cs"/>
            </a:endParaRPr>
          </a:p>
        </p:txBody>
      </p:sp>
      <p:graphicFrame>
        <p:nvGraphicFramePr>
          <p:cNvPr id="7" name="Схема 6"/>
          <p:cNvGraphicFramePr/>
          <p:nvPr>
            <p:extLst>
              <p:ext uri="{D42A27DB-BD31-4B8C-83A1-F6EECF244321}">
                <p14:modId xmlns:p14="http://schemas.microsoft.com/office/powerpoint/2010/main" val="3498248577"/>
              </p:ext>
            </p:extLst>
          </p:nvPr>
        </p:nvGraphicFramePr>
        <p:xfrm>
          <a:off x="685800" y="2130429"/>
          <a:ext cx="7772400" cy="1470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Подзаголовок 2"/>
          <p:cNvSpPr txBox="1">
            <a:spLocks/>
          </p:cNvSpPr>
          <p:nvPr/>
        </p:nvSpPr>
        <p:spPr bwMode="auto">
          <a:xfrm>
            <a:off x="3923930" y="4221167"/>
            <a:ext cx="5038105" cy="218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lgn="r" eaLnBrk="1" hangingPunct="1"/>
            <a:r>
              <a:rPr lang="en-US" sz="2400" b="1" i="1" dirty="0" smtClean="0">
                <a:solidFill>
                  <a:srgbClr val="002060"/>
                </a:solidFill>
              </a:rPr>
              <a:t>Prof. Vladimir </a:t>
            </a:r>
            <a:r>
              <a:rPr lang="en-US" sz="2400" b="1" i="1" dirty="0" err="1" smtClean="0">
                <a:solidFill>
                  <a:srgbClr val="002060"/>
                </a:solidFill>
              </a:rPr>
              <a:t>Masloboev</a:t>
            </a:r>
            <a:r>
              <a:rPr lang="ru-RU" sz="2400" b="1" i="1" dirty="0" smtClean="0">
                <a:solidFill>
                  <a:srgbClr val="002060"/>
                </a:solidFill>
              </a:rPr>
              <a:t> </a:t>
            </a:r>
          </a:p>
          <a:p>
            <a:pPr algn="r" eaLnBrk="1" hangingPunct="1"/>
            <a:r>
              <a:rPr lang="en-US" sz="2400" b="1" i="1" dirty="0" smtClean="0">
                <a:solidFill>
                  <a:srgbClr val="002060"/>
                </a:solidFill>
              </a:rPr>
              <a:t>Kola Science Center</a:t>
            </a:r>
          </a:p>
          <a:p>
            <a:pPr algn="r" eaLnBrk="1" hangingPunct="1"/>
            <a:r>
              <a:rPr lang="en-US" sz="2400" b="1" i="1" dirty="0" smtClean="0">
                <a:solidFill>
                  <a:srgbClr val="002060"/>
                </a:solidFill>
              </a:rPr>
              <a:t>Russian Academy of Sciences</a:t>
            </a:r>
            <a:endParaRPr lang="ru-RU" sz="2400" b="1" i="1" dirty="0" smtClean="0">
              <a:solidFill>
                <a:srgbClr val="002060"/>
              </a:solidFill>
            </a:endParaRPr>
          </a:p>
        </p:txBody>
      </p:sp>
      <p:pic>
        <p:nvPicPr>
          <p:cNvPr id="9" name="Рисунок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463" y="4221163"/>
            <a:ext cx="2692400"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84890" y="115888"/>
            <a:ext cx="2808287"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Untitled-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 y="4"/>
            <a:ext cx="2397125"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3975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21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612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5"/>
          <p:cNvSpPr>
            <a:spLocks noGrp="1" noChangeArrowheads="1"/>
          </p:cNvSpPr>
          <p:nvPr>
            <p:ph type="ctrTitle"/>
          </p:nvPr>
        </p:nvSpPr>
        <p:spPr>
          <a:xfrm>
            <a:off x="899592" y="188641"/>
            <a:ext cx="7772400" cy="576064"/>
          </a:xfrm>
        </p:spPr>
        <p:txBody>
          <a:bodyPr/>
          <a:lstStyle/>
          <a:p>
            <a:r>
              <a:rPr lang="en-US" sz="3200" b="1" i="1" dirty="0">
                <a:solidFill>
                  <a:srgbClr val="002060"/>
                </a:solidFill>
              </a:rPr>
              <a:t>Perspective deposits of Kola peninsula</a:t>
            </a:r>
            <a:endParaRPr lang="en-US" sz="3200" b="1" dirty="0">
              <a:solidFill>
                <a:srgbClr val="002060"/>
              </a:solidFill>
            </a:endParaRPr>
          </a:p>
        </p:txBody>
      </p:sp>
      <p:sp>
        <p:nvSpPr>
          <p:cNvPr id="28676" name="Rectangle 6"/>
          <p:cNvSpPr>
            <a:spLocks noGrp="1" noChangeArrowheads="1"/>
          </p:cNvSpPr>
          <p:nvPr>
            <p:ph type="subTitle" idx="1"/>
          </p:nvPr>
        </p:nvSpPr>
        <p:spPr/>
        <p:txBody>
          <a:bodyPr/>
          <a:lstStyle/>
          <a:p>
            <a:pPr eaLnBrk="1" hangingPunct="1"/>
            <a:endParaRPr lang="ru-RU" dirty="0" smtClean="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8" y="700895"/>
            <a:ext cx="9165468" cy="6157109"/>
          </a:xfrm>
          <a:prstGeom prst="rect">
            <a:avLst/>
          </a:prstGeom>
        </p:spPr>
      </p:pic>
    </p:spTree>
    <p:extLst>
      <p:ext uri="{BB962C8B-B14F-4D97-AF65-F5344CB8AC3E}">
        <p14:creationId xmlns:p14="http://schemas.microsoft.com/office/powerpoint/2010/main" val="12463975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5"/>
          <p:cNvSpPr>
            <a:spLocks noGrp="1" noChangeArrowheads="1"/>
          </p:cNvSpPr>
          <p:nvPr>
            <p:ph type="ctrTitle"/>
          </p:nvPr>
        </p:nvSpPr>
        <p:spPr/>
        <p:txBody>
          <a:bodyPr/>
          <a:lstStyle/>
          <a:p>
            <a:pPr eaLnBrk="1" hangingPunct="1"/>
            <a:endParaRPr lang="ru-RU" b="1" dirty="0" smtClean="0">
              <a:solidFill>
                <a:srgbClr val="000066"/>
              </a:solidFill>
            </a:endParaRPr>
          </a:p>
        </p:txBody>
      </p:sp>
      <p:sp>
        <p:nvSpPr>
          <p:cNvPr id="28676" name="Rectangle 6"/>
          <p:cNvSpPr>
            <a:spLocks noGrp="1" noChangeArrowheads="1"/>
          </p:cNvSpPr>
          <p:nvPr>
            <p:ph type="subTitle" idx="1"/>
          </p:nvPr>
        </p:nvSpPr>
        <p:spPr/>
        <p:txBody>
          <a:bodyPr/>
          <a:lstStyle/>
          <a:p>
            <a:pPr eaLnBrk="1" hangingPunct="1"/>
            <a:endParaRPr lang="ru-RU" dirty="0" smtClean="0"/>
          </a:p>
        </p:txBody>
      </p:sp>
      <p:pic>
        <p:nvPicPr>
          <p:cNvPr id="2" name="Рисунок 1"/>
          <p:cNvPicPr>
            <a:picLocks noChangeAspect="1"/>
          </p:cNvPicPr>
          <p:nvPr/>
        </p:nvPicPr>
        <p:blipFill>
          <a:blip r:embed="rId2">
            <a:extLst>
              <a:ext uri="{BEBA8EAE-BF5A-486C-A8C5-ECC9F3942E4B}">
                <a14:imgProps xmlns:a14="http://schemas.microsoft.com/office/drawing/2010/main">
                  <a14:imgLayer r:embed="rId3">
                    <a14:imgEffect>
                      <a14:sharpenSoften amount="110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2153" y="0"/>
            <a:ext cx="1640607" cy="98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5855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5"/>
          <p:cNvSpPr>
            <a:spLocks noGrp="1" noChangeArrowheads="1"/>
          </p:cNvSpPr>
          <p:nvPr>
            <p:ph type="ctrTitle"/>
          </p:nvPr>
        </p:nvSpPr>
        <p:spPr/>
        <p:txBody>
          <a:bodyPr/>
          <a:lstStyle/>
          <a:p>
            <a:pPr eaLnBrk="1" hangingPunct="1"/>
            <a:endParaRPr lang="ru-RU" b="1" dirty="0" smtClean="0">
              <a:solidFill>
                <a:srgbClr val="000066"/>
              </a:solidFill>
            </a:endParaRPr>
          </a:p>
        </p:txBody>
      </p:sp>
      <p:sp>
        <p:nvSpPr>
          <p:cNvPr id="28676" name="Rectangle 6"/>
          <p:cNvSpPr>
            <a:spLocks noGrp="1" noChangeArrowheads="1"/>
          </p:cNvSpPr>
          <p:nvPr>
            <p:ph type="subTitle" idx="1"/>
          </p:nvPr>
        </p:nvSpPr>
        <p:spPr/>
        <p:txBody>
          <a:bodyPr/>
          <a:lstStyle/>
          <a:p>
            <a:pPr eaLnBrk="1" hangingPunct="1"/>
            <a:endParaRPr lang="ru-RU" smtClean="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2696"/>
            <a:ext cx="9144000" cy="5688632"/>
          </a:xfrm>
          <a:prstGeom prst="rect">
            <a:avLst/>
          </a:prstGeom>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2153" y="0"/>
            <a:ext cx="1640607" cy="98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5855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5"/>
          <p:cNvSpPr>
            <a:spLocks noGrp="1" noChangeArrowheads="1"/>
          </p:cNvSpPr>
          <p:nvPr>
            <p:ph type="ctrTitle"/>
          </p:nvPr>
        </p:nvSpPr>
        <p:spPr/>
        <p:txBody>
          <a:bodyPr/>
          <a:lstStyle/>
          <a:p>
            <a:pPr eaLnBrk="1" hangingPunct="1"/>
            <a:endParaRPr lang="ru-RU" b="1" dirty="0" smtClean="0">
              <a:solidFill>
                <a:srgbClr val="000066"/>
              </a:solidFill>
            </a:endParaRPr>
          </a:p>
        </p:txBody>
      </p:sp>
      <p:sp>
        <p:nvSpPr>
          <p:cNvPr id="28676" name="Rectangle 6"/>
          <p:cNvSpPr>
            <a:spLocks noGrp="1" noChangeArrowheads="1"/>
          </p:cNvSpPr>
          <p:nvPr>
            <p:ph type="subTitle" idx="1"/>
          </p:nvPr>
        </p:nvSpPr>
        <p:spPr/>
        <p:txBody>
          <a:bodyPr/>
          <a:lstStyle/>
          <a:p>
            <a:pPr eaLnBrk="1" hangingPunct="1"/>
            <a:endParaRPr lang="ru-RU" smtClean="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9158029" cy="6858000"/>
          </a:xfrm>
          <a:prstGeom prst="rect">
            <a:avLst/>
          </a:prstGeom>
        </p:spPr>
      </p:pic>
    </p:spTree>
    <p:extLst>
      <p:ext uri="{BB962C8B-B14F-4D97-AF65-F5344CB8AC3E}">
        <p14:creationId xmlns:p14="http://schemas.microsoft.com/office/powerpoint/2010/main" val="2611026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80" y="0"/>
            <a:ext cx="4325309" cy="2852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5"/>
          <p:cNvSpPr>
            <a:spLocks noGrp="1" noChangeArrowheads="1"/>
          </p:cNvSpPr>
          <p:nvPr>
            <p:ph type="ctrTitle"/>
          </p:nvPr>
        </p:nvSpPr>
        <p:spPr>
          <a:xfrm>
            <a:off x="660400" y="764704"/>
            <a:ext cx="8088064" cy="5705403"/>
          </a:xfrm>
        </p:spPr>
        <p:txBody>
          <a:bodyPr/>
          <a:lstStyle/>
          <a:p>
            <a:pPr algn="l" eaLnBrk="1" hangingPunct="1"/>
            <a:r>
              <a:rPr lang="en-US" sz="3200" b="1" dirty="0" smtClean="0">
                <a:solidFill>
                  <a:srgbClr val="002060"/>
                </a:solidFill>
              </a:rPr>
              <a:t>					</a:t>
            </a:r>
            <a:br>
              <a:rPr lang="en-US" sz="3200" b="1" dirty="0" smtClean="0">
                <a:solidFill>
                  <a:srgbClr val="002060"/>
                </a:solidFill>
              </a:rPr>
            </a:br>
            <a:r>
              <a:rPr lang="en-US" sz="3200" b="1" dirty="0" smtClean="0">
                <a:solidFill>
                  <a:srgbClr val="002060"/>
                </a:solidFill>
              </a:rPr>
              <a:t>				Green </a:t>
            </a:r>
            <a:r>
              <a:rPr lang="en-US" sz="3200" b="1" dirty="0">
                <a:solidFill>
                  <a:srgbClr val="002060"/>
                </a:solidFill>
              </a:rPr>
              <a:t>Mining </a:t>
            </a:r>
            <a:r>
              <a:rPr lang="en-US" sz="3200" b="1" dirty="0" smtClean="0">
                <a:solidFill>
                  <a:srgbClr val="002060"/>
                </a:solidFill>
              </a:rPr>
              <a:t>						can 	be </a:t>
            </a:r>
            <a:r>
              <a:rPr lang="en-US" sz="3200" b="1" dirty="0">
                <a:solidFill>
                  <a:srgbClr val="002060"/>
                </a:solidFill>
              </a:rPr>
              <a:t>considered as </a:t>
            </a:r>
            <a:r>
              <a:rPr lang="en-US" sz="3200" b="1" dirty="0" smtClean="0">
                <a:solidFill>
                  <a:srgbClr val="002060"/>
                </a:solidFill>
              </a:rPr>
              <a:t>				any </a:t>
            </a:r>
            <a:r>
              <a:rPr lang="en-US" sz="3200" b="1" dirty="0">
                <a:solidFill>
                  <a:srgbClr val="002060"/>
                </a:solidFill>
              </a:rPr>
              <a:t>modern mining </a:t>
            </a:r>
            <a:r>
              <a:rPr lang="en-US" sz="3200" b="1" dirty="0" smtClean="0">
                <a:solidFill>
                  <a:srgbClr val="002060"/>
                </a:solidFill>
              </a:rPr>
              <a:t>				exercise </a:t>
            </a:r>
            <a:r>
              <a:rPr lang="en-US" sz="3200" b="1" dirty="0">
                <a:solidFill>
                  <a:srgbClr val="002060"/>
                </a:solidFill>
              </a:rPr>
              <a:t>where the </a:t>
            </a:r>
            <a:r>
              <a:rPr lang="en-US" sz="3200" b="1" dirty="0" smtClean="0">
                <a:solidFill>
                  <a:srgbClr val="002060"/>
                </a:solidFill>
              </a:rPr>
              <a:t>				mineral </a:t>
            </a:r>
            <a:r>
              <a:rPr lang="en-US" sz="3200" b="1" dirty="0">
                <a:solidFill>
                  <a:srgbClr val="002060"/>
                </a:solidFill>
              </a:rPr>
              <a:t>resource </a:t>
            </a:r>
            <a:r>
              <a:rPr lang="en-US" sz="3200" b="1" dirty="0" smtClean="0">
                <a:solidFill>
                  <a:srgbClr val="002060"/>
                </a:solidFill>
              </a:rPr>
              <a:t/>
            </a:r>
            <a:br>
              <a:rPr lang="en-US" sz="3200" b="1" dirty="0" smtClean="0">
                <a:solidFill>
                  <a:srgbClr val="002060"/>
                </a:solidFill>
              </a:rPr>
            </a:br>
            <a:r>
              <a:rPr lang="en-US" sz="3200" b="1" dirty="0" smtClean="0">
                <a:solidFill>
                  <a:srgbClr val="002060"/>
                </a:solidFill>
              </a:rPr>
              <a:t>depletion </a:t>
            </a:r>
            <a:r>
              <a:rPr lang="en-US" sz="3200" b="1" dirty="0">
                <a:solidFill>
                  <a:srgbClr val="002060"/>
                </a:solidFill>
              </a:rPr>
              <a:t>would be simultaneously compensated by growth and restoration of natural capital of water resource, land, plants and trees, biodiversity as well as possibilities of resuming alternative economic uses like tourism and agriculture</a:t>
            </a:r>
            <a:r>
              <a:rPr lang="en-US" sz="3200" b="1" dirty="0" smtClean="0">
                <a:solidFill>
                  <a:srgbClr val="002060"/>
                </a:solidFill>
              </a:rPr>
              <a:t>.</a:t>
            </a:r>
            <a:br>
              <a:rPr lang="en-US" sz="3200" b="1" dirty="0" smtClean="0">
                <a:solidFill>
                  <a:srgbClr val="002060"/>
                </a:solidFill>
              </a:rPr>
            </a:br>
            <a:r>
              <a:rPr lang="ru-RU" sz="3200" dirty="0"/>
              <a:t/>
            </a:r>
            <a:br>
              <a:rPr lang="ru-RU" sz="3200" dirty="0"/>
            </a:br>
            <a:endParaRPr lang="ru-RU" sz="3200" b="1" dirty="0" smtClean="0">
              <a:solidFill>
                <a:srgbClr val="000066"/>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2153" y="0"/>
            <a:ext cx="1640607" cy="98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1026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5"/>
          <p:cNvSpPr>
            <a:spLocks noGrp="1" noChangeArrowheads="1"/>
          </p:cNvSpPr>
          <p:nvPr>
            <p:ph type="ctrTitle"/>
          </p:nvPr>
        </p:nvSpPr>
        <p:spPr>
          <a:xfrm>
            <a:off x="281652" y="1941336"/>
            <a:ext cx="8622873" cy="4968552"/>
          </a:xfrm>
        </p:spPr>
        <p:txBody>
          <a:bodyPr/>
          <a:lstStyle/>
          <a:p>
            <a:r>
              <a:rPr lang="en-US" sz="2800" b="1" dirty="0" smtClean="0">
                <a:solidFill>
                  <a:schemeClr val="accent6">
                    <a:lumMod val="75000"/>
                  </a:schemeClr>
                </a:solidFill>
              </a:rPr>
              <a:t/>
            </a:r>
            <a:br>
              <a:rPr lang="en-US" sz="2800" b="1" dirty="0" smtClean="0">
                <a:solidFill>
                  <a:schemeClr val="accent6">
                    <a:lumMod val="75000"/>
                  </a:schemeClr>
                </a:solidFill>
              </a:rPr>
            </a:br>
            <a:r>
              <a:rPr lang="en-US" sz="2800" b="1" dirty="0" smtClean="0">
                <a:solidFill>
                  <a:schemeClr val="accent6">
                    <a:lumMod val="75000"/>
                  </a:schemeClr>
                </a:solidFill>
              </a:rPr>
              <a:t>By </a:t>
            </a:r>
            <a:r>
              <a:rPr lang="en-US" sz="2800" b="1" dirty="0">
                <a:solidFill>
                  <a:schemeClr val="accent6">
                    <a:lumMod val="75000"/>
                  </a:schemeClr>
                </a:solidFill>
              </a:rPr>
              <a:t>the mining enterprises of Kola peninsula it is annually made to 200 million tons of a </a:t>
            </a:r>
            <a:r>
              <a:rPr lang="en-US" sz="2800" b="1" dirty="0" smtClean="0">
                <a:solidFill>
                  <a:schemeClr val="accent6">
                    <a:lumMod val="75000"/>
                  </a:schemeClr>
                </a:solidFill>
              </a:rPr>
              <a:t>solid </a:t>
            </a:r>
            <a:r>
              <a:rPr lang="en-US" sz="2800" b="1" dirty="0">
                <a:solidFill>
                  <a:schemeClr val="accent6">
                    <a:lumMod val="75000"/>
                  </a:schemeClr>
                </a:solidFill>
              </a:rPr>
              <a:t>waste and it is consumed </a:t>
            </a:r>
            <a:r>
              <a:rPr lang="en-US" sz="2800" b="1" dirty="0" smtClean="0">
                <a:solidFill>
                  <a:schemeClr val="accent6">
                    <a:lumMod val="75000"/>
                  </a:schemeClr>
                </a:solidFill>
              </a:rPr>
              <a:t>up to </a:t>
            </a:r>
            <a:r>
              <a:rPr lang="en-US" sz="2800" b="1" dirty="0">
                <a:solidFill>
                  <a:schemeClr val="accent6">
                    <a:lumMod val="75000"/>
                  </a:schemeClr>
                </a:solidFill>
              </a:rPr>
              <a:t>2 billion cubic </a:t>
            </a:r>
            <a:r>
              <a:rPr lang="en-US" sz="2800" b="1" dirty="0" smtClean="0">
                <a:solidFill>
                  <a:schemeClr val="accent6">
                    <a:lumMod val="75000"/>
                  </a:schemeClr>
                </a:solidFill>
              </a:rPr>
              <a:t>meter </a:t>
            </a:r>
            <a:r>
              <a:rPr lang="en-US" sz="2800" b="1" dirty="0">
                <a:solidFill>
                  <a:schemeClr val="accent6">
                    <a:lumMod val="75000"/>
                  </a:schemeClr>
                </a:solidFill>
              </a:rPr>
              <a:t>of fresh water.</a:t>
            </a:r>
            <a:br>
              <a:rPr lang="en-US" sz="2800" b="1" dirty="0">
                <a:solidFill>
                  <a:schemeClr val="accent6">
                    <a:lumMod val="75000"/>
                  </a:schemeClr>
                </a:solidFill>
              </a:rPr>
            </a:br>
            <a:r>
              <a:rPr lang="ru-RU" sz="2800" b="1" dirty="0">
                <a:solidFill>
                  <a:schemeClr val="accent6">
                    <a:lumMod val="75000"/>
                  </a:schemeClr>
                </a:solidFill>
              </a:rPr>
              <a:t/>
            </a:r>
            <a:br>
              <a:rPr lang="ru-RU" sz="2800" b="1" dirty="0">
                <a:solidFill>
                  <a:schemeClr val="accent6">
                    <a:lumMod val="75000"/>
                  </a:schemeClr>
                </a:solidFill>
              </a:rPr>
            </a:br>
            <a:r>
              <a:rPr lang="en-US" sz="2800" b="1" dirty="0">
                <a:solidFill>
                  <a:schemeClr val="accent6">
                    <a:lumMod val="75000"/>
                  </a:schemeClr>
                </a:solidFill>
              </a:rPr>
              <a:t>Recycling of </a:t>
            </a:r>
            <a:r>
              <a:rPr lang="en-US" sz="2800" b="1" dirty="0" smtClean="0">
                <a:solidFill>
                  <a:schemeClr val="accent6">
                    <a:lumMod val="75000"/>
                  </a:schemeClr>
                </a:solidFill>
              </a:rPr>
              <a:t>concentrators tailings and mine dump waste </a:t>
            </a:r>
            <a:r>
              <a:rPr lang="en-US" sz="2800" b="1" dirty="0">
                <a:solidFill>
                  <a:schemeClr val="accent6">
                    <a:lumMod val="75000"/>
                  </a:schemeClr>
                </a:solidFill>
              </a:rPr>
              <a:t>does not exceed </a:t>
            </a:r>
            <a:r>
              <a:rPr lang="en-US" sz="2800" b="1" dirty="0" smtClean="0">
                <a:solidFill>
                  <a:schemeClr val="accent6">
                    <a:lumMod val="75000"/>
                  </a:schemeClr>
                </a:solidFill>
              </a:rPr>
              <a:t>3-4% </a:t>
            </a:r>
            <a:r>
              <a:rPr lang="en-US" sz="2800" b="1" dirty="0">
                <a:solidFill>
                  <a:schemeClr val="accent6">
                    <a:lumMod val="75000"/>
                  </a:schemeClr>
                </a:solidFill>
              </a:rPr>
              <a:t>from the </a:t>
            </a:r>
            <a:r>
              <a:rPr lang="en-US" sz="2800" b="1" dirty="0" smtClean="0">
                <a:solidFill>
                  <a:schemeClr val="accent6">
                    <a:lumMod val="75000"/>
                  </a:schemeClr>
                </a:solidFill>
              </a:rPr>
              <a:t>excavated ore  volume .</a:t>
            </a:r>
            <a:r>
              <a:rPr lang="en-US" sz="2800" b="1" dirty="0">
                <a:solidFill>
                  <a:schemeClr val="accent6">
                    <a:lumMod val="75000"/>
                  </a:schemeClr>
                </a:solidFill>
              </a:rPr>
              <a:t/>
            </a:r>
            <a:br>
              <a:rPr lang="en-US" sz="2800" b="1" dirty="0">
                <a:solidFill>
                  <a:schemeClr val="accent6">
                    <a:lumMod val="75000"/>
                  </a:schemeClr>
                </a:solidFill>
              </a:rPr>
            </a:br>
            <a:r>
              <a:rPr lang="ru-RU" sz="2800" b="1" dirty="0">
                <a:solidFill>
                  <a:schemeClr val="accent6">
                    <a:lumMod val="75000"/>
                  </a:schemeClr>
                </a:solidFill>
              </a:rPr>
              <a:t/>
            </a:r>
            <a:br>
              <a:rPr lang="ru-RU" sz="2800" b="1" dirty="0">
                <a:solidFill>
                  <a:schemeClr val="accent6">
                    <a:lumMod val="75000"/>
                  </a:schemeClr>
                </a:solidFill>
              </a:rPr>
            </a:br>
            <a:r>
              <a:rPr lang="en-US" sz="2800" b="1" dirty="0">
                <a:solidFill>
                  <a:schemeClr val="accent6">
                    <a:lumMod val="75000"/>
                  </a:schemeClr>
                </a:solidFill>
              </a:rPr>
              <a:t>In </a:t>
            </a:r>
            <a:r>
              <a:rPr lang="en-US" sz="2800" b="1" dirty="0" smtClean="0">
                <a:solidFill>
                  <a:schemeClr val="accent6">
                    <a:lumMod val="75000"/>
                  </a:schemeClr>
                </a:solidFill>
              </a:rPr>
              <a:t>mine dumps and tailing storages it </a:t>
            </a:r>
            <a:r>
              <a:rPr lang="en-US" sz="2800" b="1" dirty="0">
                <a:solidFill>
                  <a:schemeClr val="accent6">
                    <a:lumMod val="75000"/>
                  </a:schemeClr>
                </a:solidFill>
              </a:rPr>
              <a:t>is saved up more than 6 billion tons of the crushed and </a:t>
            </a:r>
            <a:r>
              <a:rPr lang="en-US" sz="2800" b="1" dirty="0" smtClean="0">
                <a:solidFill>
                  <a:schemeClr val="accent6">
                    <a:lumMod val="75000"/>
                  </a:schemeClr>
                </a:solidFill>
              </a:rPr>
              <a:t>disintegrated rocks.</a:t>
            </a:r>
            <a:r>
              <a:rPr lang="en-US" sz="2400" b="1" dirty="0">
                <a:solidFill>
                  <a:schemeClr val="accent6">
                    <a:lumMod val="75000"/>
                  </a:schemeClr>
                </a:solidFill>
              </a:rPr>
              <a:t/>
            </a:r>
            <a:br>
              <a:rPr lang="en-US" sz="2400" b="1" dirty="0">
                <a:solidFill>
                  <a:schemeClr val="accent6">
                    <a:lumMod val="75000"/>
                  </a:schemeClr>
                </a:solidFill>
              </a:rPr>
            </a:br>
            <a:r>
              <a:rPr lang="ru-RU" sz="2400" b="1" dirty="0">
                <a:solidFill>
                  <a:schemeClr val="accent6">
                    <a:lumMod val="75000"/>
                  </a:schemeClr>
                </a:solidFill>
              </a:rPr>
              <a:t/>
            </a:r>
            <a:br>
              <a:rPr lang="ru-RU" sz="2400" b="1" dirty="0">
                <a:solidFill>
                  <a:schemeClr val="accent6">
                    <a:lumMod val="75000"/>
                  </a:schemeClr>
                </a:solidFill>
              </a:rPr>
            </a:br>
            <a:endParaRPr lang="ru-RU" sz="2400" b="1" dirty="0" smtClean="0">
              <a:solidFill>
                <a:schemeClr val="accent6">
                  <a:lumMod val="75000"/>
                </a:schemeClr>
              </a:solidFill>
            </a:endParaRPr>
          </a:p>
        </p:txBody>
      </p:sp>
      <p:sp>
        <p:nvSpPr>
          <p:cNvPr id="2" name="Прямоугольник 1"/>
          <p:cNvSpPr/>
          <p:nvPr/>
        </p:nvSpPr>
        <p:spPr>
          <a:xfrm>
            <a:off x="281652" y="332660"/>
            <a:ext cx="8622873" cy="1200329"/>
          </a:xfrm>
          <a:prstGeom prst="rect">
            <a:avLst/>
          </a:prstGeom>
        </p:spPr>
        <p:txBody>
          <a:bodyPr wrap="none">
            <a:spAutoFit/>
          </a:bodyPr>
          <a:lstStyle/>
          <a:p>
            <a:pPr algn="ctr"/>
            <a:r>
              <a:rPr lang="en-US" sz="3600" b="1" dirty="0">
                <a:solidFill>
                  <a:srgbClr val="002060"/>
                </a:solidFill>
              </a:rPr>
              <a:t>SCALES OF TECHNOGENIC </a:t>
            </a:r>
            <a:r>
              <a:rPr lang="en-US" sz="3600" b="1" dirty="0" smtClean="0">
                <a:solidFill>
                  <a:srgbClr val="002060"/>
                </a:solidFill>
              </a:rPr>
              <a:t>LOADING</a:t>
            </a:r>
          </a:p>
          <a:p>
            <a:pPr algn="ctr"/>
            <a:r>
              <a:rPr lang="en-US" sz="3600" b="1" dirty="0" smtClean="0">
                <a:solidFill>
                  <a:srgbClr val="002060"/>
                </a:solidFill>
              </a:rPr>
              <a:t> </a:t>
            </a:r>
            <a:r>
              <a:rPr lang="en-US" sz="3600" b="1" dirty="0" smtClean="0">
                <a:solidFill>
                  <a:prstClr val="black"/>
                </a:solidFill>
              </a:rPr>
              <a:t> </a:t>
            </a:r>
            <a:r>
              <a:rPr lang="en-US" sz="3600" b="1" dirty="0" smtClean="0">
                <a:solidFill>
                  <a:srgbClr val="002060"/>
                </a:solidFill>
              </a:rPr>
              <a:t>ON KOLA PENINSULA</a:t>
            </a:r>
            <a:endParaRPr lang="en-US" sz="3600" b="1" dirty="0">
              <a:solidFill>
                <a:srgbClr val="002060"/>
              </a:solidFill>
            </a:endParaRPr>
          </a:p>
        </p:txBody>
      </p:sp>
    </p:spTree>
    <p:extLst>
      <p:ext uri="{BB962C8B-B14F-4D97-AF65-F5344CB8AC3E}">
        <p14:creationId xmlns:p14="http://schemas.microsoft.com/office/powerpoint/2010/main" val="12463975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5"/>
          <p:cNvSpPr>
            <a:spLocks noGrp="1" noChangeArrowheads="1"/>
          </p:cNvSpPr>
          <p:nvPr>
            <p:ph type="ctrTitle"/>
          </p:nvPr>
        </p:nvSpPr>
        <p:spPr>
          <a:xfrm>
            <a:off x="107506" y="188641"/>
            <a:ext cx="8712968" cy="4968552"/>
          </a:xfrm>
        </p:spPr>
        <p:txBody>
          <a:bodyPr/>
          <a:lstStyle/>
          <a:p>
            <a:r>
              <a:rPr lang="en-US" sz="3600" b="1" dirty="0" smtClean="0">
                <a:solidFill>
                  <a:srgbClr val="002060"/>
                </a:solidFill>
                <a:effectLst>
                  <a:outerShdw blurRad="38100" dist="38100" dir="2700000" algn="tl">
                    <a:srgbClr val="000000">
                      <a:alpha val="43137"/>
                    </a:srgbClr>
                  </a:outerShdw>
                </a:effectLst>
              </a:rPr>
              <a:t>MAIN GOAL FOR GREEN MINING ON KOLA PENINSULA IS:</a:t>
            </a:r>
            <a:br>
              <a:rPr lang="en-US" sz="3600" b="1" dirty="0" smtClean="0">
                <a:solidFill>
                  <a:srgbClr val="002060"/>
                </a:solidFill>
                <a:effectLst>
                  <a:outerShdw blurRad="38100" dist="38100" dir="2700000" algn="tl">
                    <a:srgbClr val="000000">
                      <a:alpha val="43137"/>
                    </a:srgbClr>
                  </a:outerShdw>
                </a:effectLst>
              </a:rPr>
            </a:br>
            <a:r>
              <a:rPr lang="ru-RU" sz="3600" b="1" dirty="0">
                <a:solidFill>
                  <a:srgbClr val="002060"/>
                </a:solidFill>
                <a:effectLst>
                  <a:outerShdw blurRad="38100" dist="38100" dir="2700000" algn="tl">
                    <a:srgbClr val="000000">
                      <a:alpha val="43137"/>
                    </a:srgbClr>
                  </a:outerShdw>
                </a:effectLst>
              </a:rPr>
              <a:t/>
            </a:r>
            <a:br>
              <a:rPr lang="ru-RU" sz="3600" b="1" dirty="0">
                <a:solidFill>
                  <a:srgbClr val="002060"/>
                </a:solidFill>
                <a:effectLst>
                  <a:outerShdw blurRad="38100" dist="38100" dir="2700000" algn="tl">
                    <a:srgbClr val="000000">
                      <a:alpha val="43137"/>
                    </a:srgbClr>
                  </a:outerShdw>
                </a:effectLst>
              </a:rPr>
            </a:br>
            <a:r>
              <a:rPr lang="en-US" sz="3200" b="1" i="1" dirty="0">
                <a:solidFill>
                  <a:srgbClr val="002060"/>
                </a:solidFill>
              </a:rPr>
              <a:t>“To convert a waste product into a co-product adding enough value to generate positive economics while concurrently preserving the environment.”</a:t>
            </a:r>
            <a:r>
              <a:rPr lang="ru-RU" sz="3200" dirty="0">
                <a:solidFill>
                  <a:srgbClr val="002060"/>
                </a:solidFill>
              </a:rPr>
              <a:t/>
            </a:r>
            <a:br>
              <a:rPr lang="ru-RU" sz="3200" dirty="0">
                <a:solidFill>
                  <a:srgbClr val="002060"/>
                </a:solidFill>
              </a:rPr>
            </a:br>
            <a:endParaRPr lang="ru-RU" sz="3200" b="1" dirty="0" smtClean="0">
              <a:solidFill>
                <a:srgbClr val="002060"/>
              </a:solidFill>
            </a:endParaRPr>
          </a:p>
        </p:txBody>
      </p:sp>
      <p:sp>
        <p:nvSpPr>
          <p:cNvPr id="28676" name="Rectangle 6"/>
          <p:cNvSpPr>
            <a:spLocks noGrp="1" noChangeArrowheads="1"/>
          </p:cNvSpPr>
          <p:nvPr>
            <p:ph type="subTitle" idx="1"/>
          </p:nvPr>
        </p:nvSpPr>
        <p:spPr>
          <a:xfrm>
            <a:off x="323528" y="4653136"/>
            <a:ext cx="8496944" cy="1752600"/>
          </a:xfrm>
        </p:spPr>
        <p:txBody>
          <a:bodyPr/>
          <a:lstStyle/>
          <a:p>
            <a:pPr eaLnBrk="1" hangingPunct="1"/>
            <a:r>
              <a:rPr lang="en-GB" b="1" dirty="0" smtClean="0">
                <a:solidFill>
                  <a:srgbClr val="663300"/>
                </a:solidFill>
                <a:effectLst>
                  <a:outerShdw blurRad="38100" dist="38100" dir="2700000" algn="tl">
                    <a:srgbClr val="000000">
                      <a:alpha val="43137"/>
                    </a:srgbClr>
                  </a:outerShdw>
                </a:effectLst>
              </a:rPr>
              <a:t>New Project: “Sustainable </a:t>
            </a:r>
            <a:r>
              <a:rPr lang="en-GB" b="1" dirty="0">
                <a:solidFill>
                  <a:srgbClr val="663300"/>
                </a:solidFill>
                <a:effectLst>
                  <a:outerShdw blurRad="38100" dist="38100" dir="2700000" algn="tl">
                    <a:srgbClr val="000000">
                      <a:alpha val="43137"/>
                    </a:srgbClr>
                  </a:outerShdw>
                </a:effectLst>
              </a:rPr>
              <a:t>Mining, </a:t>
            </a:r>
            <a:r>
              <a:rPr lang="en-GB" b="1" dirty="0" smtClean="0">
                <a:solidFill>
                  <a:srgbClr val="663300"/>
                </a:solidFill>
                <a:effectLst>
                  <a:outerShdw blurRad="38100" dist="38100" dir="2700000" algn="tl">
                    <a:srgbClr val="000000">
                      <a:alpha val="43137"/>
                    </a:srgbClr>
                  </a:outerShdw>
                </a:effectLst>
              </a:rPr>
              <a:t>Local Communities </a:t>
            </a:r>
            <a:r>
              <a:rPr lang="en-GB" b="1" dirty="0">
                <a:solidFill>
                  <a:srgbClr val="663300"/>
                </a:solidFill>
                <a:effectLst>
                  <a:outerShdw blurRad="38100" dist="38100" dir="2700000" algn="tl">
                    <a:srgbClr val="000000">
                      <a:alpha val="43137"/>
                    </a:srgbClr>
                  </a:outerShdw>
                </a:effectLst>
              </a:rPr>
              <a:t>and </a:t>
            </a:r>
            <a:r>
              <a:rPr lang="en-GB" b="1" dirty="0" smtClean="0">
                <a:solidFill>
                  <a:srgbClr val="663300"/>
                </a:solidFill>
                <a:effectLst>
                  <a:outerShdw blurRad="38100" dist="38100" dir="2700000" algn="tl">
                    <a:srgbClr val="000000">
                      <a:alpha val="43137"/>
                    </a:srgbClr>
                  </a:outerShdw>
                </a:effectLst>
              </a:rPr>
              <a:t>Environmental Regulation </a:t>
            </a:r>
            <a:r>
              <a:rPr lang="en-GB" b="1" dirty="0">
                <a:solidFill>
                  <a:srgbClr val="663300"/>
                </a:solidFill>
                <a:effectLst>
                  <a:outerShdw blurRad="38100" dist="38100" dir="2700000" algn="tl">
                    <a:srgbClr val="000000">
                      <a:alpha val="43137"/>
                    </a:srgbClr>
                  </a:outerShdw>
                </a:effectLst>
              </a:rPr>
              <a:t>in </a:t>
            </a:r>
            <a:r>
              <a:rPr lang="en-GB" b="1" dirty="0" err="1">
                <a:solidFill>
                  <a:srgbClr val="663300"/>
                </a:solidFill>
                <a:effectLst>
                  <a:outerShdw blurRad="38100" dist="38100" dir="2700000" algn="tl">
                    <a:srgbClr val="000000">
                      <a:alpha val="43137"/>
                    </a:srgbClr>
                  </a:outerShdw>
                </a:effectLst>
              </a:rPr>
              <a:t>Kolarctic</a:t>
            </a:r>
            <a:r>
              <a:rPr lang="en-GB" b="1" dirty="0">
                <a:solidFill>
                  <a:srgbClr val="663300"/>
                </a:solidFill>
                <a:effectLst>
                  <a:outerShdw blurRad="38100" dist="38100" dir="2700000" algn="tl">
                    <a:srgbClr val="000000">
                      <a:alpha val="43137"/>
                    </a:srgbClr>
                  </a:outerShdw>
                </a:effectLst>
              </a:rPr>
              <a:t> </a:t>
            </a:r>
            <a:r>
              <a:rPr lang="en-GB" b="1" dirty="0" smtClean="0">
                <a:solidFill>
                  <a:srgbClr val="663300"/>
                </a:solidFill>
                <a:effectLst>
                  <a:outerShdw blurRad="38100" dist="38100" dir="2700000" algn="tl">
                    <a:srgbClr val="000000">
                      <a:alpha val="43137"/>
                    </a:srgbClr>
                  </a:outerShdw>
                </a:effectLst>
              </a:rPr>
              <a:t>Area </a:t>
            </a:r>
            <a:r>
              <a:rPr lang="en-GB" b="1" dirty="0">
                <a:solidFill>
                  <a:srgbClr val="663300"/>
                </a:solidFill>
                <a:effectLst>
                  <a:outerShdw blurRad="38100" dist="38100" dir="2700000" algn="tl">
                    <a:srgbClr val="000000">
                      <a:alpha val="43137"/>
                    </a:srgbClr>
                  </a:outerShdw>
                </a:effectLst>
              </a:rPr>
              <a:t>(SUMILCERE)</a:t>
            </a:r>
            <a:endParaRPr lang="ru-RU" b="1" dirty="0">
              <a:solidFill>
                <a:srgbClr val="663300"/>
              </a:solidFill>
              <a:effectLst>
                <a:outerShdw blurRad="38100" dist="38100" dir="2700000" algn="tl">
                  <a:srgbClr val="000000">
                    <a:alpha val="43137"/>
                  </a:srgbClr>
                </a:outerShdw>
              </a:effectLst>
            </a:endParaRPr>
          </a:p>
          <a:p>
            <a:pPr eaLnBrk="1" hangingPunct="1"/>
            <a:endParaRPr lang="ru-RU" dirty="0" smtClean="0"/>
          </a:p>
        </p:txBody>
      </p:sp>
    </p:spTree>
    <p:extLst>
      <p:ext uri="{BB962C8B-B14F-4D97-AF65-F5344CB8AC3E}">
        <p14:creationId xmlns:p14="http://schemas.microsoft.com/office/powerpoint/2010/main" val="12463975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5"/>
          <p:cNvSpPr>
            <a:spLocks noGrp="1" noChangeArrowheads="1"/>
          </p:cNvSpPr>
          <p:nvPr>
            <p:ph type="ctrTitle"/>
          </p:nvPr>
        </p:nvSpPr>
        <p:spPr>
          <a:xfrm>
            <a:off x="107504" y="980728"/>
            <a:ext cx="5096442" cy="1368152"/>
          </a:xfrm>
        </p:spPr>
        <p:txBody>
          <a:bodyPr/>
          <a:lstStyle/>
          <a:p>
            <a:pPr>
              <a:spcAft>
                <a:spcPts val="0"/>
              </a:spcAft>
            </a:pPr>
            <a:r>
              <a:rPr lang="en-US" sz="2800" b="1" dirty="0">
                <a:solidFill>
                  <a:srgbClr val="002060"/>
                </a:solidFill>
                <a:ea typeface="Times New Roman"/>
              </a:rPr>
              <a:t>Green Mining Technologies must to be developed  that helps in reducing or eliminating the negative environmental impact of past mining practices.</a:t>
            </a:r>
            <a:endParaRPr lang="ru-RU" sz="2800" dirty="0">
              <a:solidFill>
                <a:srgbClr val="002060"/>
              </a:solidFill>
              <a:effectLst/>
              <a:latin typeface="Times New Roman"/>
              <a:ea typeface="Times New Roman"/>
            </a:endParaRPr>
          </a:p>
        </p:txBody>
      </p:sp>
      <p:sp>
        <p:nvSpPr>
          <p:cNvPr id="28676" name="Rectangle 6"/>
          <p:cNvSpPr>
            <a:spLocks noGrp="1" noChangeArrowheads="1"/>
          </p:cNvSpPr>
          <p:nvPr>
            <p:ph type="subTitle" idx="1"/>
          </p:nvPr>
        </p:nvSpPr>
        <p:spPr/>
        <p:txBody>
          <a:bodyPr/>
          <a:lstStyle/>
          <a:p>
            <a:pPr eaLnBrk="1" hangingPunct="1"/>
            <a:endParaRPr lang="ru-RU" dirty="0" smtClean="0"/>
          </a:p>
        </p:txBody>
      </p:sp>
      <p:pic>
        <p:nvPicPr>
          <p:cNvPr id="6" name="Picture 2" descr="C:\Documents and Settings\masloboev\Рабочий стол\Экодинамика\Out_color\pic2-1a.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327627"/>
            <a:ext cx="4674460" cy="35058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Documents and Settings\masloboev\Рабочий стол\Экодинамика\Out_color\pic2-1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3946" y="0"/>
            <a:ext cx="3928594" cy="43651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Documents and Settings\masloboev\Рабочий стол\Экодинамика\Out_color\pic2-8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8295" y="3327627"/>
            <a:ext cx="4714247" cy="3535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8207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Documents and Settings\masloboev.INEPKSC\Рабочий стол\Smel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0900" name="Rectangle 4"/>
          <p:cNvSpPr>
            <a:spLocks noChangeArrowheads="1"/>
          </p:cNvSpPr>
          <p:nvPr/>
        </p:nvSpPr>
        <p:spPr bwMode="auto">
          <a:xfrm>
            <a:off x="685800" y="304800"/>
            <a:ext cx="81153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GB" sz="2800" b="1">
                <a:solidFill>
                  <a:srgbClr val="0000FF"/>
                </a:solidFill>
                <a:effectLst>
                  <a:outerShdw blurRad="38100" dist="38100" dir="2700000" algn="tl">
                    <a:srgbClr val="000000"/>
                  </a:outerShdw>
                </a:effectLst>
                <a:latin typeface="Arial" pitchFamily="34" charset="0"/>
              </a:rPr>
              <a:t>Cu-Ni SMELTERS - THE MAIN </a:t>
            </a:r>
          </a:p>
          <a:p>
            <a:pPr algn="ctr" eaLnBrk="0" fontAlgn="base" hangingPunct="0">
              <a:spcBef>
                <a:spcPct val="0"/>
              </a:spcBef>
              <a:spcAft>
                <a:spcPct val="0"/>
              </a:spcAft>
            </a:pPr>
            <a:r>
              <a:rPr lang="en-GB" sz="2800" b="1">
                <a:solidFill>
                  <a:srgbClr val="0000FF"/>
                </a:solidFill>
                <a:effectLst>
                  <a:outerShdw blurRad="38100" dist="38100" dir="2700000" algn="tl">
                    <a:srgbClr val="000000"/>
                  </a:outerShdw>
                </a:effectLst>
                <a:latin typeface="Arial" pitchFamily="34" charset="0"/>
              </a:rPr>
              <a:t>POLLUTION SOURCES IN THE KOLA</a:t>
            </a:r>
            <a:endParaRPr lang="en-US" sz="2800" b="1">
              <a:solidFill>
                <a:srgbClr val="0000FF"/>
              </a:solidFill>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26451724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6992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26"/>
          <p:cNvSpPr>
            <a:spLocks noGrp="1" noChangeArrowheads="1"/>
          </p:cNvSpPr>
          <p:nvPr>
            <p:ph type="title"/>
          </p:nvPr>
        </p:nvSpPr>
        <p:spPr>
          <a:xfrm>
            <a:off x="304800" y="1066800"/>
            <a:ext cx="8610600" cy="4838700"/>
          </a:xfrm>
        </p:spPr>
        <p:txBody>
          <a:bodyPr/>
          <a:lstStyle/>
          <a:p>
            <a:pPr algn="l"/>
            <a:r>
              <a:rPr lang="en-US" sz="2800" b="1">
                <a:solidFill>
                  <a:srgbClr val="000066"/>
                </a:solidFill>
                <a:effectLst>
                  <a:outerShdw blurRad="38100" dist="38100" dir="2700000" algn="tl">
                    <a:srgbClr val="000000"/>
                  </a:outerShdw>
                </a:effectLst>
                <a:cs typeface="Times New Roman" pitchFamily="18" charset="0"/>
              </a:rPr>
              <a:t/>
            </a:r>
            <a:br>
              <a:rPr lang="en-US" sz="2800" b="1">
                <a:solidFill>
                  <a:srgbClr val="000066"/>
                </a:solidFill>
                <a:effectLst>
                  <a:outerShdw blurRad="38100" dist="38100" dir="2700000" algn="tl">
                    <a:srgbClr val="000000"/>
                  </a:outerShdw>
                </a:effectLst>
                <a:cs typeface="Times New Roman" pitchFamily="18" charset="0"/>
              </a:rPr>
            </a:br>
            <a:r>
              <a:rPr lang="en-US" sz="2800" b="1">
                <a:solidFill>
                  <a:srgbClr val="000066"/>
                </a:solidFill>
                <a:effectLst>
                  <a:outerShdw blurRad="38100" dist="38100" dir="2700000" algn="tl">
                    <a:srgbClr val="000000"/>
                  </a:outerShdw>
                </a:effectLst>
                <a:cs typeface="Times New Roman" pitchFamily="18" charset="0"/>
              </a:rPr>
              <a:t>The main sources of contamination of waters and terrestrial  ecosystems on Kola Peninsula:</a:t>
            </a:r>
            <a:r>
              <a:rPr lang="en-US" sz="2800" b="1">
                <a:solidFill>
                  <a:srgbClr val="000066"/>
                </a:solidFill>
                <a:cs typeface="Times New Roman" pitchFamily="18" charset="0"/>
              </a:rPr>
              <a:t/>
            </a:r>
            <a:br>
              <a:rPr lang="en-US" sz="2800" b="1">
                <a:solidFill>
                  <a:srgbClr val="000066"/>
                </a:solidFill>
                <a:cs typeface="Times New Roman" pitchFamily="18" charset="0"/>
              </a:rPr>
            </a:br>
            <a:r>
              <a:rPr lang="en-US" sz="2400" b="1">
                <a:effectLst>
                  <a:outerShdw blurRad="38100" dist="38100" dir="2700000" algn="tl">
                    <a:srgbClr val="FFFFFF"/>
                  </a:outerShdw>
                </a:effectLst>
                <a:cs typeface="Times New Roman" pitchFamily="18" charset="0"/>
              </a:rPr>
              <a:t> </a:t>
            </a:r>
            <a:r>
              <a:rPr lang="en-US" sz="2400">
                <a:cs typeface="Times New Roman" pitchFamily="18" charset="0"/>
              </a:rPr>
              <a:t/>
            </a:r>
            <a:br>
              <a:rPr lang="en-US" sz="2400">
                <a:cs typeface="Times New Roman" pitchFamily="18" charset="0"/>
              </a:rPr>
            </a:br>
            <a:r>
              <a:rPr lang="en-US" sz="2400" b="1">
                <a:solidFill>
                  <a:srgbClr val="660033"/>
                </a:solidFill>
                <a:cs typeface="Times New Roman" pitchFamily="18" charset="0"/>
              </a:rPr>
              <a:t>1.     Airborne contamination of watersheds  by emissions of sulphur dioxide and heavy metals from enterprises of non-ferrous industry and from coal- and heavy oil power and heating stations;</a:t>
            </a:r>
            <a:br>
              <a:rPr lang="en-US" sz="2400" b="1">
                <a:solidFill>
                  <a:srgbClr val="660033"/>
                </a:solidFill>
                <a:cs typeface="Times New Roman" pitchFamily="18" charset="0"/>
              </a:rPr>
            </a:br>
            <a:r>
              <a:rPr lang="en-US" sz="2400" b="1">
                <a:solidFill>
                  <a:srgbClr val="660033"/>
                </a:solidFill>
                <a:cs typeface="Times New Roman" pitchFamily="18" charset="0"/>
              </a:rPr>
              <a:t>2.     Sewage waters disposal from mining and metallurgical enterprises into environment; </a:t>
            </a:r>
            <a:br>
              <a:rPr lang="en-US" sz="2400" b="1">
                <a:solidFill>
                  <a:srgbClr val="660033"/>
                </a:solidFill>
                <a:cs typeface="Times New Roman" pitchFamily="18" charset="0"/>
              </a:rPr>
            </a:br>
            <a:r>
              <a:rPr lang="en-US" sz="2400" b="1">
                <a:solidFill>
                  <a:srgbClr val="660033"/>
                </a:solidFill>
                <a:cs typeface="Times New Roman" pitchFamily="18" charset="0"/>
              </a:rPr>
              <a:t>3.     Leaching of pollutants (heavy metals, radionuclides, fluor, etc.) from crushed rocks storages, tailing dumps of mining and metallurgical enterprises; </a:t>
            </a:r>
            <a:br>
              <a:rPr lang="en-US" sz="2400" b="1">
                <a:solidFill>
                  <a:srgbClr val="660033"/>
                </a:solidFill>
                <a:cs typeface="Times New Roman" pitchFamily="18" charset="0"/>
              </a:rPr>
            </a:br>
            <a:r>
              <a:rPr lang="en-US" sz="2400" b="1">
                <a:solidFill>
                  <a:srgbClr val="660033"/>
                </a:solidFill>
                <a:cs typeface="Times New Roman" pitchFamily="18" charset="0"/>
              </a:rPr>
              <a:t>4.     Geochemical cycles under affecting of acidic precipitations;</a:t>
            </a:r>
            <a:br>
              <a:rPr lang="en-US" sz="2400" b="1">
                <a:solidFill>
                  <a:srgbClr val="660033"/>
                </a:solidFill>
                <a:cs typeface="Times New Roman" pitchFamily="18" charset="0"/>
              </a:rPr>
            </a:br>
            <a:r>
              <a:rPr lang="en-US" sz="2400" b="1">
                <a:solidFill>
                  <a:srgbClr val="660033"/>
                </a:solidFill>
                <a:cs typeface="Times New Roman" pitchFamily="18" charset="0"/>
              </a:rPr>
              <a:t>5.      Transboundary transport of pollutants.</a:t>
            </a:r>
            <a:br>
              <a:rPr lang="en-US" sz="2400" b="1">
                <a:solidFill>
                  <a:srgbClr val="660033"/>
                </a:solidFill>
                <a:cs typeface="Times New Roman" pitchFamily="18" charset="0"/>
              </a:rPr>
            </a:br>
            <a:endParaRPr lang="en-US" sz="2400" b="1">
              <a:solidFill>
                <a:srgbClr val="660033"/>
              </a:solidFill>
              <a:cs typeface="Times New Roman" pitchFamily="18" charset="0"/>
            </a:endParaRPr>
          </a:p>
        </p:txBody>
      </p:sp>
    </p:spTree>
    <p:extLst>
      <p:ext uri="{BB962C8B-B14F-4D97-AF65-F5344CB8AC3E}">
        <p14:creationId xmlns:p14="http://schemas.microsoft.com/office/powerpoint/2010/main" val="28583983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026" descr="\\Kashulin\exchange\Nikonov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95600"/>
            <a:ext cx="2209800" cy="3962400"/>
          </a:xfrm>
          <a:prstGeom prst="rect">
            <a:avLst/>
          </a:prstGeom>
          <a:noFill/>
          <a:extLst>
            <a:ext uri="{909E8E84-426E-40DD-AFC4-6F175D3DCCD1}">
              <a14:hiddenFill xmlns:a14="http://schemas.microsoft.com/office/drawing/2010/main">
                <a:solidFill>
                  <a:srgbClr val="FFFFFF"/>
                </a:solidFill>
              </a14:hiddenFill>
            </a:ext>
          </a:extLst>
        </p:spPr>
      </p:pic>
      <p:sp>
        <p:nvSpPr>
          <p:cNvPr id="45059" name="AutoShape 1027"/>
          <p:cNvSpPr>
            <a:spLocks noChangeArrowheads="1"/>
          </p:cNvSpPr>
          <p:nvPr/>
        </p:nvSpPr>
        <p:spPr bwMode="auto">
          <a:xfrm>
            <a:off x="2638425" y="2133600"/>
            <a:ext cx="3276600" cy="3810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3200" b="1">
                <a:solidFill>
                  <a:srgbClr val="FFFF00"/>
                </a:solidFill>
                <a:latin typeface="Verdana" pitchFamily="34" charset="0"/>
              </a:rPr>
              <a:t>Ca</a:t>
            </a:r>
            <a:r>
              <a:rPr lang="en-US" sz="3200" b="1" baseline="30000">
                <a:solidFill>
                  <a:srgbClr val="FFFF00"/>
                </a:solidFill>
                <a:latin typeface="Verdana" pitchFamily="34" charset="0"/>
              </a:rPr>
              <a:t>2+</a:t>
            </a:r>
            <a:r>
              <a:rPr lang="en-US" sz="3200" b="1">
                <a:solidFill>
                  <a:srgbClr val="FFFF00"/>
                </a:solidFill>
                <a:latin typeface="Verdana" pitchFamily="34" charset="0"/>
              </a:rPr>
              <a:t/>
            </a:r>
            <a:br>
              <a:rPr lang="en-US" sz="3200" b="1">
                <a:solidFill>
                  <a:srgbClr val="FFFF00"/>
                </a:solidFill>
                <a:latin typeface="Verdana" pitchFamily="34" charset="0"/>
              </a:rPr>
            </a:br>
            <a:r>
              <a:rPr lang="en-US" sz="3200" b="1">
                <a:solidFill>
                  <a:srgbClr val="FFFF00"/>
                </a:solidFill>
                <a:latin typeface="Verdana" pitchFamily="34" charset="0"/>
              </a:rPr>
              <a:t>Mg</a:t>
            </a:r>
            <a:r>
              <a:rPr lang="en-US" sz="3200" b="1" baseline="30000">
                <a:solidFill>
                  <a:srgbClr val="FFFF00"/>
                </a:solidFill>
                <a:latin typeface="Verdana" pitchFamily="34" charset="0"/>
              </a:rPr>
              <a:t>2+</a:t>
            </a:r>
          </a:p>
          <a:p>
            <a:pPr algn="ctr" fontAlgn="base">
              <a:spcBef>
                <a:spcPct val="0"/>
              </a:spcBef>
              <a:spcAft>
                <a:spcPct val="0"/>
              </a:spcAft>
            </a:pPr>
            <a:r>
              <a:rPr lang="en-US" sz="3200" b="1">
                <a:solidFill>
                  <a:srgbClr val="FFFF00"/>
                </a:solidFill>
                <a:latin typeface="Verdana" pitchFamily="34" charset="0"/>
              </a:rPr>
              <a:t>Mn</a:t>
            </a:r>
            <a:r>
              <a:rPr lang="en-US" sz="3200" b="1" baseline="30000">
                <a:solidFill>
                  <a:srgbClr val="FFFF00"/>
                </a:solidFill>
                <a:latin typeface="Verdana" pitchFamily="34" charset="0"/>
              </a:rPr>
              <a:t>2+</a:t>
            </a:r>
          </a:p>
          <a:p>
            <a:pPr algn="ctr" fontAlgn="base">
              <a:spcBef>
                <a:spcPct val="0"/>
              </a:spcBef>
              <a:spcAft>
                <a:spcPct val="0"/>
              </a:spcAft>
            </a:pPr>
            <a:r>
              <a:rPr lang="en-US" sz="3200" b="1">
                <a:solidFill>
                  <a:srgbClr val="FFFF00"/>
                </a:solidFill>
                <a:latin typeface="Verdana" pitchFamily="34" charset="0"/>
              </a:rPr>
              <a:t>Zn</a:t>
            </a:r>
            <a:r>
              <a:rPr lang="en-US" sz="3200" b="1" baseline="50000">
                <a:solidFill>
                  <a:srgbClr val="FFFF00"/>
                </a:solidFill>
                <a:latin typeface="Verdana" pitchFamily="34" charset="0"/>
              </a:rPr>
              <a:t>2+</a:t>
            </a:r>
          </a:p>
        </p:txBody>
      </p:sp>
      <p:sp>
        <p:nvSpPr>
          <p:cNvPr id="45060" name="Rectangle 1028"/>
          <p:cNvSpPr>
            <a:spLocks noChangeArrowheads="1"/>
          </p:cNvSpPr>
          <p:nvPr/>
        </p:nvSpPr>
        <p:spPr bwMode="auto">
          <a:xfrm>
            <a:off x="5943600" y="2590805"/>
            <a:ext cx="3200400" cy="3170099"/>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4000" b="1">
                <a:solidFill>
                  <a:srgbClr val="800000"/>
                </a:solidFill>
                <a:latin typeface="Tahoma" pitchFamily="34" charset="0"/>
                <a:cs typeface="Times New Roman" pitchFamily="18" charset="0"/>
              </a:rPr>
              <a:t>Depletion in nutrients of the organic horizon</a:t>
            </a:r>
          </a:p>
        </p:txBody>
      </p:sp>
      <p:sp>
        <p:nvSpPr>
          <p:cNvPr id="45061" name="Oval 1029"/>
          <p:cNvSpPr>
            <a:spLocks noChangeArrowheads="1"/>
          </p:cNvSpPr>
          <p:nvPr/>
        </p:nvSpPr>
        <p:spPr bwMode="auto">
          <a:xfrm>
            <a:off x="276225" y="4114800"/>
            <a:ext cx="2286000" cy="533400"/>
          </a:xfrm>
          <a:prstGeom prst="ellipse">
            <a:avLst/>
          </a:prstGeom>
          <a:noFill/>
          <a:ln w="127000" cmpd="thickThin">
            <a:solidFill>
              <a:srgbClr val="FF33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ru-RU" sz="2400">
              <a:solidFill>
                <a:srgbClr val="000000"/>
              </a:solidFill>
            </a:endParaRPr>
          </a:p>
        </p:txBody>
      </p:sp>
      <p:pic>
        <p:nvPicPr>
          <p:cNvPr id="45062" name="Picture 1030" descr="D:\доклад\nikk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025" y="6"/>
            <a:ext cx="4371975" cy="2251075"/>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pic>
      <p:sp>
        <p:nvSpPr>
          <p:cNvPr id="45063" name="AutoShape 1031"/>
          <p:cNvSpPr>
            <a:spLocks noChangeArrowheads="1"/>
          </p:cNvSpPr>
          <p:nvPr/>
        </p:nvSpPr>
        <p:spPr bwMode="auto">
          <a:xfrm rot="3916954">
            <a:off x="1227934" y="-919956"/>
            <a:ext cx="2119313" cy="4568825"/>
          </a:xfrm>
          <a:prstGeom prst="curvedRightArrow">
            <a:avLst>
              <a:gd name="adj1" fmla="val 43116"/>
              <a:gd name="adj2" fmla="val 86232"/>
              <a:gd name="adj3" fmla="val 33333"/>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fontAlgn="base">
              <a:spcBef>
                <a:spcPct val="0"/>
              </a:spcBef>
              <a:spcAft>
                <a:spcPct val="0"/>
              </a:spcAft>
            </a:pPr>
            <a:r>
              <a:rPr lang="en-US" sz="3200" b="1">
                <a:solidFill>
                  <a:srgbClr val="FF3300"/>
                </a:solidFill>
                <a:latin typeface="Verdana" pitchFamily="34" charset="0"/>
              </a:rPr>
              <a:t>H</a:t>
            </a:r>
            <a:r>
              <a:rPr lang="en-US" sz="3200" b="1" baseline="30000">
                <a:solidFill>
                  <a:srgbClr val="FF3300"/>
                </a:solidFill>
                <a:latin typeface="Verdana" pitchFamily="34" charset="0"/>
              </a:rPr>
              <a:t>+</a:t>
            </a:r>
          </a:p>
          <a:p>
            <a:pPr algn="ctr" fontAlgn="base">
              <a:spcBef>
                <a:spcPct val="0"/>
              </a:spcBef>
              <a:spcAft>
                <a:spcPct val="0"/>
              </a:spcAft>
            </a:pPr>
            <a:r>
              <a:rPr lang="en-US" sz="3200" b="1">
                <a:solidFill>
                  <a:srgbClr val="FF3300"/>
                </a:solidFill>
                <a:latin typeface="Verdana" pitchFamily="34" charset="0"/>
              </a:rPr>
              <a:t>Ni</a:t>
            </a:r>
            <a:r>
              <a:rPr lang="en-US" sz="3200" b="1" baseline="30000">
                <a:solidFill>
                  <a:srgbClr val="FF3300"/>
                </a:solidFill>
                <a:latin typeface="Verdana" pitchFamily="34" charset="0"/>
              </a:rPr>
              <a:t>2+</a:t>
            </a:r>
          </a:p>
          <a:p>
            <a:pPr algn="ctr" fontAlgn="base">
              <a:spcBef>
                <a:spcPct val="0"/>
              </a:spcBef>
              <a:spcAft>
                <a:spcPct val="0"/>
              </a:spcAft>
            </a:pPr>
            <a:r>
              <a:rPr lang="en-US" sz="3200" b="1">
                <a:solidFill>
                  <a:srgbClr val="FF3300"/>
                </a:solidFill>
                <a:latin typeface="Verdana" pitchFamily="34" charset="0"/>
              </a:rPr>
              <a:t>Cu</a:t>
            </a:r>
            <a:r>
              <a:rPr lang="en-US" sz="3200" b="1" baseline="30000">
                <a:solidFill>
                  <a:srgbClr val="FF3300"/>
                </a:solidFill>
                <a:latin typeface="Verdana" pitchFamily="34" charset="0"/>
              </a:rPr>
              <a:t>2+</a:t>
            </a:r>
          </a:p>
        </p:txBody>
      </p:sp>
    </p:spTree>
    <p:extLst>
      <p:ext uri="{BB962C8B-B14F-4D97-AF65-F5344CB8AC3E}">
        <p14:creationId xmlns:p14="http://schemas.microsoft.com/office/powerpoint/2010/main" val="776663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500" fill="hold"/>
                                        <p:tgtEl>
                                          <p:spTgt spid="45058"/>
                                        </p:tgtEl>
                                        <p:attrNameLst>
                                          <p:attrName>ppt_w</p:attrName>
                                        </p:attrNameLst>
                                      </p:cBhvr>
                                      <p:tavLst>
                                        <p:tav tm="0">
                                          <p:val>
                                            <p:strVal val="2/3*#ppt_w"/>
                                          </p:val>
                                        </p:tav>
                                        <p:tav tm="100000">
                                          <p:val>
                                            <p:strVal val="#ppt_w"/>
                                          </p:val>
                                        </p:tav>
                                      </p:tavLst>
                                    </p:anim>
                                    <p:anim calcmode="lin" valueType="num">
                                      <p:cBhvr>
                                        <p:cTn id="8" dur="500" fill="hold"/>
                                        <p:tgtEl>
                                          <p:spTgt spid="4505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026" descr="C:\Documents and Settings\masloboev.INEPKSC\Рабочий стол\Barr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6"/>
            <a:ext cx="9144000" cy="4829175"/>
          </a:xfrm>
          <a:prstGeom prst="rect">
            <a:avLst/>
          </a:prstGeom>
          <a:noFill/>
          <a:extLst>
            <a:ext uri="{909E8E84-426E-40DD-AFC4-6F175D3DCCD1}">
              <a14:hiddenFill xmlns:a14="http://schemas.microsoft.com/office/drawing/2010/main">
                <a:solidFill>
                  <a:srgbClr val="FFFFFF"/>
                </a:solidFill>
              </a14:hiddenFill>
            </a:ext>
          </a:extLst>
        </p:spPr>
      </p:pic>
      <p:sp>
        <p:nvSpPr>
          <p:cNvPr id="82947" name="Rectangle 1027"/>
          <p:cNvSpPr>
            <a:spLocks noGrp="1" noChangeArrowheads="1"/>
          </p:cNvSpPr>
          <p:nvPr>
            <p:ph type="title"/>
          </p:nvPr>
        </p:nvSpPr>
        <p:spPr>
          <a:xfrm>
            <a:off x="228600" y="304800"/>
            <a:ext cx="8686800" cy="603920"/>
          </a:xfrm>
        </p:spPr>
        <p:txBody>
          <a:bodyPr/>
          <a:lstStyle/>
          <a:p>
            <a:r>
              <a:rPr lang="en-US" sz="3600" b="1" dirty="0">
                <a:effectLst>
                  <a:outerShdw blurRad="38100" dist="38100" dir="2700000" algn="tl">
                    <a:srgbClr val="FFFFFF"/>
                  </a:outerShdw>
                </a:effectLst>
              </a:rPr>
              <a:t/>
            </a:r>
            <a:br>
              <a:rPr lang="en-US" sz="3600" b="1" dirty="0">
                <a:effectLst>
                  <a:outerShdw blurRad="38100" dist="38100" dir="2700000" algn="tl">
                    <a:srgbClr val="FFFFFF"/>
                  </a:outerShdw>
                </a:effectLst>
              </a:rPr>
            </a:br>
            <a:r>
              <a:rPr lang="en-US" sz="3600" b="1" dirty="0">
                <a:solidFill>
                  <a:srgbClr val="0000FF"/>
                </a:solidFill>
                <a:effectLst>
                  <a:outerShdw blurRad="38100" dist="38100" dir="2700000" algn="tl">
                    <a:srgbClr val="000000"/>
                  </a:outerShdw>
                </a:effectLst>
              </a:rPr>
              <a:t>Industrial Barren in Vicinity of </a:t>
            </a:r>
            <a:r>
              <a:rPr lang="en-US" sz="3600" b="1" dirty="0" smtClean="0">
                <a:solidFill>
                  <a:srgbClr val="0000FF"/>
                </a:solidFill>
                <a:effectLst>
                  <a:outerShdw blurRad="38100" dist="38100" dir="2700000" algn="tl">
                    <a:srgbClr val="000000"/>
                  </a:outerShdw>
                </a:effectLst>
              </a:rPr>
              <a:t>	</a:t>
            </a:r>
            <a:r>
              <a:rPr lang="en-US" sz="3600" b="1" dirty="0" err="1" smtClean="0">
                <a:solidFill>
                  <a:srgbClr val="0000FF"/>
                </a:solidFill>
                <a:effectLst>
                  <a:outerShdw blurRad="38100" dist="38100" dir="2700000" algn="tl">
                    <a:srgbClr val="000000"/>
                  </a:outerShdw>
                </a:effectLst>
              </a:rPr>
              <a:t>Severonickel</a:t>
            </a:r>
            <a:r>
              <a:rPr lang="en-US" sz="3600" b="1" dirty="0" smtClean="0">
                <a:solidFill>
                  <a:srgbClr val="0000FF"/>
                </a:solidFill>
                <a:effectLst>
                  <a:outerShdw blurRad="38100" dist="38100" dir="2700000" algn="tl">
                    <a:srgbClr val="000000"/>
                  </a:outerShdw>
                </a:effectLst>
              </a:rPr>
              <a:t> </a:t>
            </a:r>
            <a:r>
              <a:rPr lang="en-US" sz="3600" b="1" dirty="0">
                <a:solidFill>
                  <a:srgbClr val="0000FF"/>
                </a:solidFill>
                <a:effectLst>
                  <a:outerShdw blurRad="38100" dist="38100" dir="2700000" algn="tl">
                    <a:srgbClr val="000000"/>
                  </a:outerShdw>
                </a:effectLst>
              </a:rPr>
              <a:t>Smelter, </a:t>
            </a:r>
            <a:r>
              <a:rPr lang="en-US" sz="3600" b="1" dirty="0" err="1">
                <a:solidFill>
                  <a:srgbClr val="0000FF"/>
                </a:solidFill>
                <a:effectLst>
                  <a:outerShdw blurRad="38100" dist="38100" dir="2700000" algn="tl">
                    <a:srgbClr val="000000"/>
                  </a:outerShdw>
                </a:effectLst>
              </a:rPr>
              <a:t>Monchegorsk</a:t>
            </a:r>
            <a:r>
              <a:rPr lang="en-US" sz="3600" b="1" dirty="0">
                <a:solidFill>
                  <a:srgbClr val="0000FF"/>
                </a:solidFill>
                <a:effectLst>
                  <a:outerShdw blurRad="38100" dist="38100" dir="2700000" algn="tl">
                    <a:srgbClr val="000000"/>
                  </a:outerShdw>
                </a:effectLst>
              </a:rPr>
              <a:t> </a:t>
            </a:r>
            <a:r>
              <a:rPr lang="en-US" sz="3600" b="1" dirty="0" smtClean="0">
                <a:solidFill>
                  <a:srgbClr val="0000FF"/>
                </a:solidFill>
                <a:effectLst>
                  <a:outerShdw blurRad="38100" dist="38100" dir="2700000" algn="tl">
                    <a:srgbClr val="000000"/>
                  </a:outerShdw>
                </a:effectLst>
              </a:rPr>
              <a:t>City (15 years ago)</a:t>
            </a:r>
            <a:endParaRPr lang="en-US" sz="3600" b="1" dirty="0">
              <a:solidFill>
                <a:srgbClr val="0000FF"/>
              </a:solidFill>
              <a:effectLst>
                <a:outerShdw blurRad="38100" dist="38100" dir="2700000" algn="tl">
                  <a:srgbClr val="000000"/>
                </a:outerShdw>
              </a:effectLst>
            </a:endParaRPr>
          </a:p>
        </p:txBody>
      </p:sp>
      <p:graphicFrame>
        <p:nvGraphicFramePr>
          <p:cNvPr id="82949" name="Object 1029"/>
          <p:cNvGraphicFramePr>
            <a:graphicFrameLocks/>
          </p:cNvGraphicFramePr>
          <p:nvPr/>
        </p:nvGraphicFramePr>
        <p:xfrm>
          <a:off x="3" y="0"/>
          <a:ext cx="1428750" cy="876300"/>
        </p:xfrm>
        <a:graphic>
          <a:graphicData uri="http://schemas.openxmlformats.org/presentationml/2006/ole">
            <mc:AlternateContent xmlns:mc="http://schemas.openxmlformats.org/markup-compatibility/2006">
              <mc:Choice xmlns:v="urn:schemas-microsoft-com:vml" Requires="v">
                <p:oleObj spid="_x0000_s3150" name="Image" r:id="rId4" imgW="1428480" imgH="876240" progId="Photoshop.Image.4">
                  <p:embed/>
                </p:oleObj>
              </mc:Choice>
              <mc:Fallback>
                <p:oleObj name="Image" r:id="rId4" imgW="1428480" imgH="876240" progId="Photoshop.Image.4">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 y="0"/>
                        <a:ext cx="14287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2892377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4667"/>
            <a:ext cx="9144000" cy="638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4"/>
          <p:cNvSpPr>
            <a:spLocks noGrp="1" noChangeArrowheads="1"/>
          </p:cNvSpPr>
          <p:nvPr>
            <p:ph type="title"/>
          </p:nvPr>
        </p:nvSpPr>
        <p:spPr>
          <a:xfrm>
            <a:off x="0" y="4"/>
            <a:ext cx="9144000" cy="620713"/>
          </a:xfrm>
        </p:spPr>
        <p:txBody>
          <a:bodyPr/>
          <a:lstStyle/>
          <a:p>
            <a:pPr eaLnBrk="1" hangingPunct="1">
              <a:defRPr/>
            </a:pPr>
            <a:r>
              <a:rPr lang="en-US" sz="2400" b="1" dirty="0" err="1" smtClean="0">
                <a:solidFill>
                  <a:srgbClr val="663300"/>
                </a:solidFill>
                <a:effectLst>
                  <a:outerShdw blurRad="38100" dist="38100" dir="2700000" algn="tl">
                    <a:srgbClr val="000000"/>
                  </a:outerShdw>
                </a:effectLst>
              </a:rPr>
              <a:t>Monchegorsk</a:t>
            </a:r>
            <a:r>
              <a:rPr lang="en-US" sz="2400" b="1" dirty="0" smtClean="0">
                <a:solidFill>
                  <a:srgbClr val="663300"/>
                </a:solidFill>
                <a:effectLst>
                  <a:outerShdw blurRad="38100" dist="38100" dir="2700000" algn="tl">
                    <a:srgbClr val="000000"/>
                  </a:outerShdw>
                </a:effectLst>
              </a:rPr>
              <a:t> / </a:t>
            </a:r>
            <a:r>
              <a:rPr lang="ru-RU" sz="2400" b="1" dirty="0" smtClean="0">
                <a:solidFill>
                  <a:srgbClr val="663300"/>
                </a:solidFill>
                <a:effectLst>
                  <a:outerShdw blurRad="38100" dist="38100" dir="2700000" algn="tl">
                    <a:srgbClr val="000000"/>
                  </a:outerShdw>
                </a:effectLst>
              </a:rPr>
              <a:t>Мончегорск</a:t>
            </a:r>
          </a:p>
        </p:txBody>
      </p:sp>
      <p:sp>
        <p:nvSpPr>
          <p:cNvPr id="21509" name="Rectangle 5"/>
          <p:cNvSpPr>
            <a:spLocks noChangeArrowheads="1"/>
          </p:cNvSpPr>
          <p:nvPr/>
        </p:nvSpPr>
        <p:spPr bwMode="auto">
          <a:xfrm>
            <a:off x="2" y="4"/>
            <a:ext cx="1081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ru-RU" sz="2000" b="1" smtClean="0">
                <a:solidFill>
                  <a:srgbClr val="000000"/>
                </a:solidFill>
              </a:rPr>
              <a:t>2003</a:t>
            </a:r>
          </a:p>
        </p:txBody>
      </p:sp>
      <p:sp>
        <p:nvSpPr>
          <p:cNvPr id="21510" name="Text Box 6"/>
          <p:cNvSpPr txBox="1">
            <a:spLocks noChangeArrowheads="1"/>
          </p:cNvSpPr>
          <p:nvPr/>
        </p:nvSpPr>
        <p:spPr bwMode="auto">
          <a:xfrm>
            <a:off x="2" y="549279"/>
            <a:ext cx="10080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ru-RU" sz="2000" b="1" smtClean="0">
                <a:solidFill>
                  <a:srgbClr val="000000"/>
                </a:solidFill>
              </a:rPr>
              <a:t>2004</a:t>
            </a:r>
          </a:p>
        </p:txBody>
      </p:sp>
      <p:pic>
        <p:nvPicPr>
          <p:cNvPr id="21511" name="Picture 7" descr="рис 21 - 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Text Box 8"/>
          <p:cNvSpPr txBox="1">
            <a:spLocks noChangeArrowheads="1"/>
          </p:cNvSpPr>
          <p:nvPr/>
        </p:nvSpPr>
        <p:spPr bwMode="auto">
          <a:xfrm>
            <a:off x="2" y="1052517"/>
            <a:ext cx="790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ru-RU" sz="2000" b="1" smtClean="0">
                <a:solidFill>
                  <a:srgbClr val="000000"/>
                </a:solidFill>
              </a:rPr>
              <a:t>2005</a:t>
            </a:r>
          </a:p>
        </p:txBody>
      </p:sp>
      <p:pic>
        <p:nvPicPr>
          <p:cNvPr id="21513" name="Picture 9" descr="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12879"/>
            <a:ext cx="91440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Text Box 10"/>
          <p:cNvSpPr txBox="1">
            <a:spLocks noChangeArrowheads="1"/>
          </p:cNvSpPr>
          <p:nvPr/>
        </p:nvSpPr>
        <p:spPr bwMode="auto">
          <a:xfrm>
            <a:off x="1" y="1557340"/>
            <a:ext cx="755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ru-RU" sz="2000" b="1" smtClean="0">
                <a:solidFill>
                  <a:srgbClr val="FFFF00"/>
                </a:solidFill>
              </a:rPr>
              <a:t>2006</a:t>
            </a:r>
          </a:p>
        </p:txBody>
      </p:sp>
      <p:pic>
        <p:nvPicPr>
          <p:cNvPr id="21515" name="Picture 11" descr="DSC037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060579"/>
            <a:ext cx="914400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Text Box 12"/>
          <p:cNvSpPr txBox="1">
            <a:spLocks noChangeArrowheads="1"/>
          </p:cNvSpPr>
          <p:nvPr/>
        </p:nvSpPr>
        <p:spPr bwMode="auto">
          <a:xfrm>
            <a:off x="0" y="2133604"/>
            <a:ext cx="827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ru-RU" sz="2000" b="1" smtClean="0">
                <a:solidFill>
                  <a:srgbClr val="000000"/>
                </a:solidFill>
              </a:rPr>
              <a:t>2008</a:t>
            </a:r>
          </a:p>
        </p:txBody>
      </p:sp>
    </p:spTree>
    <p:extLst>
      <p:ext uri="{BB962C8B-B14F-4D97-AF65-F5344CB8AC3E}">
        <p14:creationId xmlns:p14="http://schemas.microsoft.com/office/powerpoint/2010/main" val="385544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blinds(horizontal)">
                                      <p:cBhvr>
                                        <p:cTn id="7" dur="500"/>
                                        <p:tgtEl>
                                          <p:spTgt spid="21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additive="base">
                                        <p:cTn id="12" dur="500" fill="hold"/>
                                        <p:tgtEl>
                                          <p:spTgt spid="21506"/>
                                        </p:tgtEl>
                                        <p:attrNameLst>
                                          <p:attrName>ppt_x</p:attrName>
                                        </p:attrNameLst>
                                      </p:cBhvr>
                                      <p:tavLst>
                                        <p:tav tm="0">
                                          <p:val>
                                            <p:strVal val="#ppt_x"/>
                                          </p:val>
                                        </p:tav>
                                        <p:tav tm="100000">
                                          <p:val>
                                            <p:strVal val="#ppt_x"/>
                                          </p:val>
                                        </p:tav>
                                      </p:tavLst>
                                    </p:anim>
                                    <p:anim calcmode="lin" valueType="num">
                                      <p:cBhvr additive="base">
                                        <p:cTn id="13" dur="500" fill="hold"/>
                                        <p:tgtEl>
                                          <p:spTgt spid="2150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1510"/>
                                        </p:tgtEl>
                                        <p:attrNameLst>
                                          <p:attrName>style.visibility</p:attrName>
                                        </p:attrNameLst>
                                      </p:cBhvr>
                                      <p:to>
                                        <p:strVal val="visible"/>
                                      </p:to>
                                    </p:set>
                                    <p:animEffect transition="in" filter="blinds(horizontal)">
                                      <p:cBhvr>
                                        <p:cTn id="18" dur="500"/>
                                        <p:tgtEl>
                                          <p:spTgt spid="215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21507"/>
                                        </p:tgtEl>
                                        <p:attrNameLst>
                                          <p:attrName>style.visibility</p:attrName>
                                        </p:attrNameLst>
                                      </p:cBhvr>
                                      <p:to>
                                        <p:strVal val="visible"/>
                                      </p:to>
                                    </p:set>
                                    <p:anim calcmode="lin" valueType="num">
                                      <p:cBhvr additive="base">
                                        <p:cTn id="23" dur="500" fill="hold"/>
                                        <p:tgtEl>
                                          <p:spTgt spid="21507"/>
                                        </p:tgtEl>
                                        <p:attrNameLst>
                                          <p:attrName>ppt_x</p:attrName>
                                        </p:attrNameLst>
                                      </p:cBhvr>
                                      <p:tavLst>
                                        <p:tav tm="0">
                                          <p:val>
                                            <p:strVal val="#ppt_x"/>
                                          </p:val>
                                        </p:tav>
                                        <p:tav tm="100000">
                                          <p:val>
                                            <p:strVal val="#ppt_x"/>
                                          </p:val>
                                        </p:tav>
                                      </p:tavLst>
                                    </p:anim>
                                    <p:anim calcmode="lin" valueType="num">
                                      <p:cBhvr additive="base">
                                        <p:cTn id="24" dur="500" fill="hold"/>
                                        <p:tgtEl>
                                          <p:spTgt spid="2150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1512"/>
                                        </p:tgtEl>
                                        <p:attrNameLst>
                                          <p:attrName>style.visibility</p:attrName>
                                        </p:attrNameLst>
                                      </p:cBhvr>
                                      <p:to>
                                        <p:strVal val="visible"/>
                                      </p:to>
                                    </p:set>
                                    <p:animEffect transition="in" filter="blinds(horizontal)">
                                      <p:cBhvr>
                                        <p:cTn id="29" dur="500"/>
                                        <p:tgtEl>
                                          <p:spTgt spid="2151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nodeType="clickEffect">
                                  <p:stCondLst>
                                    <p:cond delay="0"/>
                                  </p:stCondLst>
                                  <p:childTnLst>
                                    <p:set>
                                      <p:cBhvr>
                                        <p:cTn id="33" dur="1" fill="hold">
                                          <p:stCondLst>
                                            <p:cond delay="0"/>
                                          </p:stCondLst>
                                        </p:cTn>
                                        <p:tgtEl>
                                          <p:spTgt spid="21511"/>
                                        </p:tgtEl>
                                        <p:attrNameLst>
                                          <p:attrName>style.visibility</p:attrName>
                                        </p:attrNameLst>
                                      </p:cBhvr>
                                      <p:to>
                                        <p:strVal val="visible"/>
                                      </p:to>
                                    </p:set>
                                    <p:anim calcmode="lin" valueType="num">
                                      <p:cBhvr additive="base">
                                        <p:cTn id="34" dur="500" fill="hold"/>
                                        <p:tgtEl>
                                          <p:spTgt spid="21511"/>
                                        </p:tgtEl>
                                        <p:attrNameLst>
                                          <p:attrName>ppt_x</p:attrName>
                                        </p:attrNameLst>
                                      </p:cBhvr>
                                      <p:tavLst>
                                        <p:tav tm="0">
                                          <p:val>
                                            <p:strVal val="#ppt_x"/>
                                          </p:val>
                                        </p:tav>
                                        <p:tav tm="100000">
                                          <p:val>
                                            <p:strVal val="#ppt_x"/>
                                          </p:val>
                                        </p:tav>
                                      </p:tavLst>
                                    </p:anim>
                                    <p:anim calcmode="lin" valueType="num">
                                      <p:cBhvr additive="base">
                                        <p:cTn id="35" dur="500" fill="hold"/>
                                        <p:tgtEl>
                                          <p:spTgt spid="21511"/>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1514"/>
                                        </p:tgtEl>
                                        <p:attrNameLst>
                                          <p:attrName>style.visibility</p:attrName>
                                        </p:attrNameLst>
                                      </p:cBhvr>
                                      <p:to>
                                        <p:strVal val="visible"/>
                                      </p:to>
                                    </p:set>
                                    <p:animEffect transition="in" filter="blinds(horizontal)">
                                      <p:cBhvr>
                                        <p:cTn id="40" dur="500"/>
                                        <p:tgtEl>
                                          <p:spTgt spid="2151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21513"/>
                                        </p:tgtEl>
                                        <p:attrNameLst>
                                          <p:attrName>style.visibility</p:attrName>
                                        </p:attrNameLst>
                                      </p:cBhvr>
                                      <p:to>
                                        <p:strVal val="visible"/>
                                      </p:to>
                                    </p:set>
                                    <p:anim calcmode="lin" valueType="num">
                                      <p:cBhvr additive="base">
                                        <p:cTn id="45" dur="500" fill="hold"/>
                                        <p:tgtEl>
                                          <p:spTgt spid="21513"/>
                                        </p:tgtEl>
                                        <p:attrNameLst>
                                          <p:attrName>ppt_x</p:attrName>
                                        </p:attrNameLst>
                                      </p:cBhvr>
                                      <p:tavLst>
                                        <p:tav tm="0">
                                          <p:val>
                                            <p:strVal val="#ppt_x"/>
                                          </p:val>
                                        </p:tav>
                                        <p:tav tm="100000">
                                          <p:val>
                                            <p:strVal val="#ppt_x"/>
                                          </p:val>
                                        </p:tav>
                                      </p:tavLst>
                                    </p:anim>
                                    <p:anim calcmode="lin" valueType="num">
                                      <p:cBhvr additive="base">
                                        <p:cTn id="46" dur="500" fill="hold"/>
                                        <p:tgtEl>
                                          <p:spTgt spid="21513"/>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1516"/>
                                        </p:tgtEl>
                                        <p:attrNameLst>
                                          <p:attrName>style.visibility</p:attrName>
                                        </p:attrNameLst>
                                      </p:cBhvr>
                                      <p:to>
                                        <p:strVal val="visible"/>
                                      </p:to>
                                    </p:set>
                                    <p:animEffect transition="in" filter="blinds(horizontal)">
                                      <p:cBhvr>
                                        <p:cTn id="51" dur="500"/>
                                        <p:tgtEl>
                                          <p:spTgt spid="2151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21515"/>
                                        </p:tgtEl>
                                        <p:attrNameLst>
                                          <p:attrName>style.visibility</p:attrName>
                                        </p:attrNameLst>
                                      </p:cBhvr>
                                      <p:to>
                                        <p:strVal val="visible"/>
                                      </p:to>
                                    </p:set>
                                    <p:anim calcmode="lin" valueType="num">
                                      <p:cBhvr additive="base">
                                        <p:cTn id="56" dur="500" fill="hold"/>
                                        <p:tgtEl>
                                          <p:spTgt spid="21515"/>
                                        </p:tgtEl>
                                        <p:attrNameLst>
                                          <p:attrName>ppt_x</p:attrName>
                                        </p:attrNameLst>
                                      </p:cBhvr>
                                      <p:tavLst>
                                        <p:tav tm="0">
                                          <p:val>
                                            <p:strVal val="#ppt_x"/>
                                          </p:val>
                                        </p:tav>
                                        <p:tav tm="100000">
                                          <p:val>
                                            <p:strVal val="#ppt_x"/>
                                          </p:val>
                                        </p:tav>
                                      </p:tavLst>
                                    </p:anim>
                                    <p:anim calcmode="lin" valueType="num">
                                      <p:cBhvr additive="base">
                                        <p:cTn id="57" dur="500" fill="hold"/>
                                        <p:tgtEl>
                                          <p:spTgt spid="215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P spid="21510" grpId="0"/>
      <p:bldP spid="21512" grpId="0"/>
      <p:bldP spid="21514" grpId="0"/>
      <p:bldP spid="215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3"/>
          <p:cNvSpPr>
            <a:spLocks noGrp="1" noChangeArrowheads="1"/>
          </p:cNvSpPr>
          <p:nvPr>
            <p:ph type="title"/>
          </p:nvPr>
        </p:nvSpPr>
        <p:spPr>
          <a:xfrm>
            <a:off x="250827" y="4"/>
            <a:ext cx="8435975" cy="404813"/>
          </a:xfrm>
        </p:spPr>
        <p:txBody>
          <a:bodyPr/>
          <a:lstStyle/>
          <a:p>
            <a:pPr algn="just" eaLnBrk="1" hangingPunct="1">
              <a:defRPr/>
            </a:pPr>
            <a:r>
              <a:rPr lang="en-US" sz="2000" b="1" dirty="0" smtClean="0">
                <a:solidFill>
                  <a:schemeClr val="tx1"/>
                </a:solidFill>
              </a:rPr>
              <a:t>2003 </a:t>
            </a:r>
            <a:r>
              <a:rPr lang="en-US" sz="2800" b="1" dirty="0" smtClean="0">
                <a:solidFill>
                  <a:srgbClr val="663300"/>
                </a:solidFill>
                <a:effectLst>
                  <a:outerShdw blurRad="38100" dist="38100" dir="2700000" algn="tl">
                    <a:srgbClr val="000000"/>
                  </a:outerShdw>
                </a:effectLst>
              </a:rPr>
              <a:t> Nickel, </a:t>
            </a:r>
            <a:r>
              <a:rPr lang="en-US" sz="2800" b="1" dirty="0" err="1" smtClean="0">
                <a:solidFill>
                  <a:srgbClr val="663300"/>
                </a:solidFill>
                <a:effectLst>
                  <a:outerShdw blurRad="38100" dist="38100" dir="2700000" algn="tl">
                    <a:srgbClr val="000000"/>
                  </a:outerShdw>
                </a:effectLst>
              </a:rPr>
              <a:t>Zapolyarny</a:t>
            </a:r>
            <a:r>
              <a:rPr lang="en-US" sz="2800" b="1" dirty="0" smtClean="0">
                <a:solidFill>
                  <a:srgbClr val="663300"/>
                </a:solidFill>
                <a:effectLst>
                  <a:outerShdw blurRad="38100" dist="38100" dir="2700000" algn="tl">
                    <a:srgbClr val="000000"/>
                  </a:outerShdw>
                </a:effectLst>
              </a:rPr>
              <a:t> / </a:t>
            </a:r>
            <a:r>
              <a:rPr lang="ru-RU" sz="2800" b="1" dirty="0" smtClean="0">
                <a:solidFill>
                  <a:srgbClr val="663300"/>
                </a:solidFill>
                <a:effectLst>
                  <a:outerShdw blurRad="38100" dist="38100" dir="2700000" algn="tl">
                    <a:srgbClr val="000000"/>
                  </a:outerShdw>
                </a:effectLst>
              </a:rPr>
              <a:t>Никель, Заполярный</a:t>
            </a:r>
          </a:p>
        </p:txBody>
      </p:sp>
      <p:pic>
        <p:nvPicPr>
          <p:cNvPr id="23556" name="Picture 4"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4816"/>
            <a:ext cx="9144000"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DSC007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8050"/>
            <a:ext cx="9144000"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a:off x="250825" y="1125542"/>
            <a:ext cx="865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sz="2000" b="1" smtClean="0">
                <a:solidFill>
                  <a:srgbClr val="000000"/>
                </a:solidFill>
              </a:rPr>
              <a:t>2007</a:t>
            </a:r>
            <a:endParaRPr lang="ru-RU" sz="2000" b="1" smtClean="0">
              <a:solidFill>
                <a:srgbClr val="000000"/>
              </a:solidFill>
            </a:endParaRPr>
          </a:p>
        </p:txBody>
      </p:sp>
      <p:sp>
        <p:nvSpPr>
          <p:cNvPr id="23559" name="Text Box 7"/>
          <p:cNvSpPr txBox="1">
            <a:spLocks noChangeArrowheads="1"/>
          </p:cNvSpPr>
          <p:nvPr/>
        </p:nvSpPr>
        <p:spPr bwMode="auto">
          <a:xfrm>
            <a:off x="250827" y="620717"/>
            <a:ext cx="10080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sz="2000" b="1" dirty="0" smtClean="0">
                <a:solidFill>
                  <a:srgbClr val="000000"/>
                </a:solidFill>
              </a:rPr>
              <a:t>2004</a:t>
            </a:r>
            <a:endParaRPr lang="ru-RU" sz="2000" b="1" dirty="0" smtClean="0">
              <a:solidFill>
                <a:srgbClr val="000000"/>
              </a:solidFill>
            </a:endParaRPr>
          </a:p>
        </p:txBody>
      </p:sp>
    </p:spTree>
    <p:extLst>
      <p:ext uri="{BB962C8B-B14F-4D97-AF65-F5344CB8AC3E}">
        <p14:creationId xmlns:p14="http://schemas.microsoft.com/office/powerpoint/2010/main" val="406699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additive="base">
                                        <p:cTn id="7" dur="500" fill="hold"/>
                                        <p:tgtEl>
                                          <p:spTgt spid="23554"/>
                                        </p:tgtEl>
                                        <p:attrNameLst>
                                          <p:attrName>ppt_x</p:attrName>
                                        </p:attrNameLst>
                                      </p:cBhvr>
                                      <p:tavLst>
                                        <p:tav tm="0">
                                          <p:val>
                                            <p:strVal val="#ppt_x"/>
                                          </p:val>
                                        </p:tav>
                                        <p:tav tm="100000">
                                          <p:val>
                                            <p:strVal val="#ppt_x"/>
                                          </p:val>
                                        </p:tav>
                                      </p:tavLst>
                                    </p:anim>
                                    <p:anim calcmode="lin" valueType="num">
                                      <p:cBhvr additive="base">
                                        <p:cTn id="8" dur="500" fill="hold"/>
                                        <p:tgtEl>
                                          <p:spTgt spid="2355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3556"/>
                                        </p:tgtEl>
                                        <p:attrNameLst>
                                          <p:attrName>style.visibility</p:attrName>
                                        </p:attrNameLst>
                                      </p:cBhvr>
                                      <p:to>
                                        <p:strVal val="visible"/>
                                      </p:to>
                                    </p:set>
                                    <p:anim calcmode="lin" valueType="num">
                                      <p:cBhvr additive="base">
                                        <p:cTn id="13" dur="500" fill="hold"/>
                                        <p:tgtEl>
                                          <p:spTgt spid="23556"/>
                                        </p:tgtEl>
                                        <p:attrNameLst>
                                          <p:attrName>ppt_x</p:attrName>
                                        </p:attrNameLst>
                                      </p:cBhvr>
                                      <p:tavLst>
                                        <p:tav tm="0">
                                          <p:val>
                                            <p:strVal val="#ppt_x"/>
                                          </p:val>
                                        </p:tav>
                                        <p:tav tm="100000">
                                          <p:val>
                                            <p:strVal val="#ppt_x"/>
                                          </p:val>
                                        </p:tav>
                                      </p:tavLst>
                                    </p:anim>
                                    <p:anim calcmode="lin" valueType="num">
                                      <p:cBhvr additive="base">
                                        <p:cTn id="14" dur="500" fill="hold"/>
                                        <p:tgtEl>
                                          <p:spTgt spid="2355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3559"/>
                                        </p:tgtEl>
                                        <p:attrNameLst>
                                          <p:attrName>style.visibility</p:attrName>
                                        </p:attrNameLst>
                                      </p:cBhvr>
                                      <p:to>
                                        <p:strVal val="visible"/>
                                      </p:to>
                                    </p:set>
                                    <p:animEffect transition="in" filter="blinds(horizontal)">
                                      <p:cBhvr>
                                        <p:cTn id="19" dur="500"/>
                                        <p:tgtEl>
                                          <p:spTgt spid="2355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23557"/>
                                        </p:tgtEl>
                                        <p:attrNameLst>
                                          <p:attrName>style.visibility</p:attrName>
                                        </p:attrNameLst>
                                      </p:cBhvr>
                                      <p:to>
                                        <p:strVal val="visible"/>
                                      </p:to>
                                    </p:set>
                                    <p:anim calcmode="lin" valueType="num">
                                      <p:cBhvr additive="base">
                                        <p:cTn id="24" dur="500" fill="hold"/>
                                        <p:tgtEl>
                                          <p:spTgt spid="23557"/>
                                        </p:tgtEl>
                                        <p:attrNameLst>
                                          <p:attrName>ppt_x</p:attrName>
                                        </p:attrNameLst>
                                      </p:cBhvr>
                                      <p:tavLst>
                                        <p:tav tm="0">
                                          <p:val>
                                            <p:strVal val="#ppt_x"/>
                                          </p:val>
                                        </p:tav>
                                        <p:tav tm="100000">
                                          <p:val>
                                            <p:strVal val="#ppt_x"/>
                                          </p:val>
                                        </p:tav>
                                      </p:tavLst>
                                    </p:anim>
                                    <p:anim calcmode="lin" valueType="num">
                                      <p:cBhvr additive="base">
                                        <p:cTn id="25" dur="500" fill="hold"/>
                                        <p:tgtEl>
                                          <p:spTgt spid="23557"/>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3558"/>
                                        </p:tgtEl>
                                        <p:attrNameLst>
                                          <p:attrName>style.visibility</p:attrName>
                                        </p:attrNameLst>
                                      </p:cBhvr>
                                      <p:to>
                                        <p:strVal val="visible"/>
                                      </p:to>
                                    </p:set>
                                    <p:animEffect transition="in" filter="blinds(horizontal)">
                                      <p:cBhvr>
                                        <p:cTn id="30"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P spid="2355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0"/>
            <a:ext cx="91852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32547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Газон"/>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3440" y="3446467"/>
            <a:ext cx="4321175"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descr="Мончегорск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7" y="36517"/>
            <a:ext cx="4321175"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4" descr="Плотность газон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5" y="44454"/>
            <a:ext cx="4608512"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descr="Плотность газона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50" y="3446467"/>
            <a:ext cx="4344988"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96858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Рисунок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225"/>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97659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72679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91"/>
            <a:ext cx="9144000"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8478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Рисунок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225"/>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29959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Рисунок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225"/>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06220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Рисунок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3813"/>
            <a:ext cx="914400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84313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Рисунок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225"/>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8886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91916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Заголовок 2"/>
          <p:cNvSpPr>
            <a:spLocks noGrp="1"/>
          </p:cNvSpPr>
          <p:nvPr>
            <p:ph type="title"/>
          </p:nvPr>
        </p:nvSpPr>
        <p:spPr/>
        <p:txBody>
          <a:bodyPr/>
          <a:lstStyle/>
          <a:p>
            <a:pPr>
              <a:defRPr/>
            </a:pPr>
            <a:r>
              <a:rPr lang="en-US" dirty="0" smtClean="0">
                <a:solidFill>
                  <a:srgbClr val="002060"/>
                </a:solidFill>
                <a:effectLst>
                  <a:outerShdw blurRad="38100" dist="38100" dir="2700000" algn="tl">
                    <a:srgbClr val="000000">
                      <a:alpha val="43137"/>
                    </a:srgbClr>
                  </a:outerShdw>
                </a:effectLst>
              </a:rPr>
              <a:t>Soils bioremediation</a:t>
            </a:r>
            <a:endParaRPr lang="ru-RU"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129380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4" y="-372"/>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78834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144000"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73403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9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65309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973267"/>
            <a:ext cx="9144000" cy="4884737"/>
          </a:xfrm>
        </p:spPr>
        <p:txBody>
          <a:bodyPr/>
          <a:lstStyle/>
          <a:p>
            <a:pPr algn="l" eaLnBrk="1" hangingPunct="1"/>
            <a:r>
              <a:rPr lang="en-US" sz="3200" i="1" smtClean="0">
                <a:latin typeface="Times New Roman" pitchFamily="18" charset="0"/>
              </a:rPr>
              <a:t>  </a:t>
            </a:r>
            <a:r>
              <a:rPr lang="en-US" sz="2400" b="1" i="1" u="sng" smtClean="0">
                <a:solidFill>
                  <a:srgbClr val="000099"/>
                </a:solidFill>
                <a:latin typeface="Times New Roman" pitchFamily="18" charset="0"/>
              </a:rPr>
              <a:t>High resistance: </a:t>
            </a:r>
            <a:r>
              <a:rPr lang="en-US" sz="2400" b="1" i="1" smtClean="0">
                <a:solidFill>
                  <a:srgbClr val="000099"/>
                </a:solidFill>
                <a:latin typeface="Times New Roman" pitchFamily="18" charset="0"/>
              </a:rPr>
              <a:t/>
            </a:r>
            <a:br>
              <a:rPr lang="en-US" sz="2400" b="1" i="1" smtClean="0">
                <a:solidFill>
                  <a:srgbClr val="000099"/>
                </a:solidFill>
                <a:latin typeface="Times New Roman" pitchFamily="18" charset="0"/>
              </a:rPr>
            </a:br>
            <a:r>
              <a:rPr lang="en-US" sz="2400" b="1" i="1" smtClean="0">
                <a:latin typeface="Times New Roman" pitchFamily="18" charset="0"/>
              </a:rPr>
              <a:t/>
            </a:r>
            <a:br>
              <a:rPr lang="en-US" sz="2400" b="1" i="1" smtClean="0">
                <a:latin typeface="Times New Roman" pitchFamily="18" charset="0"/>
              </a:rPr>
            </a:br>
            <a:r>
              <a:rPr lang="en-US" sz="2400" b="1" i="1" smtClean="0">
                <a:solidFill>
                  <a:srgbClr val="000000"/>
                </a:solidFill>
                <a:latin typeface="Times New Roman" pitchFamily="18" charset="0"/>
              </a:rPr>
              <a:t>- Phalaroides arundinacea </a:t>
            </a:r>
            <a:r>
              <a:rPr lang="en-US" sz="2400" b="1" smtClean="0">
                <a:solidFill>
                  <a:srgbClr val="000000"/>
                </a:solidFill>
                <a:latin typeface="Times New Roman" pitchFamily="18" charset="0"/>
              </a:rPr>
              <a:t>(L.)</a:t>
            </a:r>
            <a:r>
              <a:rPr lang="en-US" sz="2400" b="1" i="1" smtClean="0">
                <a:solidFill>
                  <a:srgbClr val="000000"/>
                </a:solidFill>
                <a:latin typeface="Times New Roman" pitchFamily="18" charset="0"/>
              </a:rPr>
              <a:t> </a:t>
            </a:r>
            <a:r>
              <a:rPr lang="en-US" sz="2400" b="1" smtClean="0">
                <a:solidFill>
                  <a:srgbClr val="000000"/>
                </a:solidFill>
                <a:latin typeface="Times New Roman" pitchFamily="18" charset="0"/>
              </a:rPr>
              <a:t>Rauschert</a:t>
            </a:r>
            <a:r>
              <a:rPr lang="en-US" sz="2400" b="1" i="1" smtClean="0">
                <a:solidFill>
                  <a:srgbClr val="000000"/>
                </a:solidFill>
                <a:latin typeface="Times New Roman" pitchFamily="18" charset="0"/>
              </a:rPr>
              <a:t>.</a:t>
            </a:r>
            <a:r>
              <a:rPr lang="ru-RU" sz="2400" b="1" smtClean="0"/>
              <a:t> </a:t>
            </a:r>
            <a:r>
              <a:rPr lang="en-US" sz="2400" b="1" i="1" smtClean="0">
                <a:solidFill>
                  <a:srgbClr val="000000"/>
                </a:solidFill>
                <a:latin typeface="Times New Roman" pitchFamily="18" charset="0"/>
              </a:rPr>
              <a:t/>
            </a:r>
            <a:br>
              <a:rPr lang="en-US" sz="2400" b="1" i="1" smtClean="0">
                <a:solidFill>
                  <a:srgbClr val="000000"/>
                </a:solidFill>
                <a:latin typeface="Times New Roman" pitchFamily="18" charset="0"/>
              </a:rPr>
            </a:br>
            <a:r>
              <a:rPr lang="en-US" sz="2400" b="1" i="1" smtClean="0">
                <a:solidFill>
                  <a:srgbClr val="000000"/>
                </a:solidFill>
                <a:latin typeface="Times New Roman" pitchFamily="18" charset="0"/>
              </a:rPr>
              <a:t>- Festuca pratensis </a:t>
            </a:r>
            <a:r>
              <a:rPr lang="ru-RU" sz="2400" b="1" smtClean="0">
                <a:solidFill>
                  <a:srgbClr val="000000"/>
                </a:solidFill>
                <a:latin typeface="Times New Roman" pitchFamily="18" charset="0"/>
              </a:rPr>
              <a:t>Н</a:t>
            </a:r>
            <a:r>
              <a:rPr lang="en-US" sz="2400" b="1" smtClean="0">
                <a:solidFill>
                  <a:srgbClr val="000000"/>
                </a:solidFill>
                <a:latin typeface="Times New Roman" pitchFamily="18" charset="0"/>
              </a:rPr>
              <a:t>uds</a:t>
            </a:r>
            <a:r>
              <a:rPr lang="ru-RU" sz="2400" b="1" i="1" smtClean="0">
                <a:solidFill>
                  <a:srgbClr val="000000"/>
                </a:solidFill>
                <a:latin typeface="Times New Roman" pitchFamily="18" charset="0"/>
              </a:rPr>
              <a:t>.</a:t>
            </a:r>
            <a:r>
              <a:rPr lang="ru-RU" sz="2400" b="1" smtClean="0"/>
              <a:t> </a:t>
            </a:r>
            <a:r>
              <a:rPr lang="en-US" sz="2400" b="1" i="1" smtClean="0">
                <a:solidFill>
                  <a:srgbClr val="000000"/>
                </a:solidFill>
                <a:latin typeface="Times New Roman" pitchFamily="18" charset="0"/>
              </a:rPr>
              <a:t/>
            </a:r>
            <a:br>
              <a:rPr lang="en-US" sz="2400" b="1" i="1" smtClean="0">
                <a:solidFill>
                  <a:srgbClr val="000000"/>
                </a:solidFill>
                <a:latin typeface="Times New Roman" pitchFamily="18" charset="0"/>
              </a:rPr>
            </a:br>
            <a:r>
              <a:rPr lang="en-US" sz="2400" b="1" i="1" smtClean="0">
                <a:solidFill>
                  <a:srgbClr val="000000"/>
                </a:solidFill>
                <a:latin typeface="Times New Roman" pitchFamily="18" charset="0"/>
              </a:rPr>
              <a:t>- Phleum pratense </a:t>
            </a:r>
            <a:r>
              <a:rPr lang="en-US" sz="2400" b="1" smtClean="0">
                <a:solidFill>
                  <a:srgbClr val="000000"/>
                </a:solidFill>
                <a:latin typeface="Times New Roman" pitchFamily="18" charset="0"/>
              </a:rPr>
              <a:t>L</a:t>
            </a:r>
            <a:r>
              <a:rPr lang="ru-RU" sz="2400" b="1" smtClean="0">
                <a:solidFill>
                  <a:srgbClr val="000000"/>
                </a:solidFill>
                <a:latin typeface="Times New Roman" pitchFamily="18" charset="0"/>
              </a:rPr>
              <a:t>.</a:t>
            </a:r>
            <a:r>
              <a:rPr lang="ru-RU" sz="2400" b="1" smtClean="0"/>
              <a:t> </a:t>
            </a:r>
            <a:r>
              <a:rPr lang="en-US" sz="2400" b="1" smtClean="0"/>
              <a:t/>
            </a:r>
            <a:br>
              <a:rPr lang="en-US" sz="2400" b="1" smtClean="0"/>
            </a:br>
            <a:r>
              <a:rPr lang="en-US" sz="2400" b="1" i="1" smtClean="0">
                <a:solidFill>
                  <a:srgbClr val="000000"/>
                </a:solidFill>
                <a:latin typeface="Times New Roman" pitchFamily="18" charset="0"/>
              </a:rPr>
              <a:t>- Leymus arenarius </a:t>
            </a:r>
            <a:r>
              <a:rPr lang="en-US" sz="2400" b="1" smtClean="0">
                <a:solidFill>
                  <a:srgbClr val="000000"/>
                </a:solidFill>
                <a:latin typeface="Times New Roman" pitchFamily="18" charset="0"/>
              </a:rPr>
              <a:t>(L.) Hochst.</a:t>
            </a:r>
            <a:r>
              <a:rPr lang="en-US" sz="2400" b="1" i="1" smtClean="0">
                <a:solidFill>
                  <a:srgbClr val="000000"/>
                </a:solidFill>
                <a:latin typeface="Times New Roman" pitchFamily="18" charset="0"/>
              </a:rPr>
              <a:t/>
            </a:r>
            <a:br>
              <a:rPr lang="en-US" sz="2400" b="1" i="1" smtClean="0">
                <a:solidFill>
                  <a:srgbClr val="000000"/>
                </a:solidFill>
                <a:latin typeface="Times New Roman" pitchFamily="18" charset="0"/>
              </a:rPr>
            </a:br>
            <a:r>
              <a:rPr lang="en-US" sz="2400" b="1" i="1" smtClean="0">
                <a:solidFill>
                  <a:srgbClr val="000000"/>
                </a:solidFill>
                <a:latin typeface="Times New Roman" pitchFamily="18" charset="0"/>
              </a:rPr>
              <a:t>- Bromopsis inermis </a:t>
            </a:r>
            <a:r>
              <a:rPr lang="en-US" sz="2400" b="1" smtClean="0">
                <a:solidFill>
                  <a:srgbClr val="000000"/>
                </a:solidFill>
                <a:latin typeface="Times New Roman" pitchFamily="18" charset="0"/>
              </a:rPr>
              <a:t>(Leyss.) Holub.</a:t>
            </a:r>
            <a:r>
              <a:rPr lang="ru-RU" sz="2400" b="1" smtClean="0"/>
              <a:t> </a:t>
            </a:r>
            <a:r>
              <a:rPr lang="en-US" sz="2400" b="1" i="1" smtClean="0"/>
              <a:t/>
            </a:r>
            <a:br>
              <a:rPr lang="en-US" sz="2400" b="1" i="1" smtClean="0"/>
            </a:br>
            <a:r>
              <a:rPr lang="ru-RU" sz="2400" b="1" i="1" smtClean="0">
                <a:latin typeface="Times New Roman" pitchFamily="18" charset="0"/>
                <a:cs typeface="Times New Roman" pitchFamily="18" charset="0"/>
              </a:rPr>
              <a:t> </a:t>
            </a:r>
            <a:r>
              <a:rPr lang="en-US" sz="2400" b="1" smtClean="0">
                <a:cs typeface="Times New Roman" pitchFamily="18" charset="0"/>
              </a:rPr>
              <a:t> </a:t>
            </a:r>
            <a:br>
              <a:rPr lang="en-US" sz="2400" b="1" smtClean="0">
                <a:cs typeface="Times New Roman" pitchFamily="18" charset="0"/>
              </a:rPr>
            </a:br>
            <a:r>
              <a:rPr lang="en-US" sz="2400" b="1" i="1" u="sng" smtClean="0">
                <a:solidFill>
                  <a:srgbClr val="000099"/>
                </a:solidFill>
                <a:latin typeface="Times New Roman" pitchFamily="18" charset="0"/>
              </a:rPr>
              <a:t>Medium resistance:</a:t>
            </a:r>
            <a:r>
              <a:rPr lang="en-US" sz="2400" b="1" i="1" u="sng" smtClean="0">
                <a:latin typeface="Times New Roman" pitchFamily="18" charset="0"/>
              </a:rPr>
              <a:t/>
            </a:r>
            <a:br>
              <a:rPr lang="en-US" sz="2400" b="1" i="1" u="sng" smtClean="0">
                <a:latin typeface="Times New Roman" pitchFamily="18" charset="0"/>
              </a:rPr>
            </a:br>
            <a:r>
              <a:rPr lang="en-US" sz="2400" b="1" i="1" u="sng" smtClean="0">
                <a:latin typeface="Times New Roman" pitchFamily="18" charset="0"/>
              </a:rPr>
              <a:t/>
            </a:r>
            <a:br>
              <a:rPr lang="en-US" sz="2400" b="1" i="1" u="sng" smtClean="0">
                <a:latin typeface="Times New Roman" pitchFamily="18" charset="0"/>
              </a:rPr>
            </a:br>
            <a:r>
              <a:rPr lang="en-US" sz="2400" b="1" i="1" smtClean="0">
                <a:latin typeface="Times New Roman" pitchFamily="18" charset="0"/>
              </a:rPr>
              <a:t> </a:t>
            </a:r>
            <a:r>
              <a:rPr lang="en-US" sz="2400" b="1" i="1" smtClean="0">
                <a:solidFill>
                  <a:srgbClr val="000000"/>
                </a:solidFill>
                <a:latin typeface="Times New Roman" pitchFamily="18" charset="0"/>
              </a:rPr>
              <a:t>- Lotus corniculatus </a:t>
            </a:r>
            <a:r>
              <a:rPr lang="en-US" sz="2400" b="1" smtClean="0">
                <a:solidFill>
                  <a:srgbClr val="000000"/>
                </a:solidFill>
                <a:latin typeface="Times New Roman" pitchFamily="18" charset="0"/>
              </a:rPr>
              <a:t>L.s.l.</a:t>
            </a:r>
            <a:br>
              <a:rPr lang="en-US" sz="2400" b="1" smtClean="0">
                <a:solidFill>
                  <a:srgbClr val="000000"/>
                </a:solidFill>
                <a:latin typeface="Times New Roman" pitchFamily="18" charset="0"/>
              </a:rPr>
            </a:br>
            <a:r>
              <a:rPr lang="en-US" sz="2400" b="1" i="1" smtClean="0">
                <a:solidFill>
                  <a:srgbClr val="000000"/>
                </a:solidFill>
                <a:latin typeface="Times New Roman" pitchFamily="18" charset="0"/>
              </a:rPr>
              <a:t> - Galega orientalis </a:t>
            </a:r>
            <a:r>
              <a:rPr lang="en-US" sz="2400" b="1" smtClean="0">
                <a:solidFill>
                  <a:srgbClr val="000000"/>
                </a:solidFill>
                <a:latin typeface="Times New Roman" pitchFamily="18" charset="0"/>
              </a:rPr>
              <a:t>Lam</a:t>
            </a:r>
            <a:r>
              <a:rPr lang="ru-RU" sz="2400" b="1" smtClean="0">
                <a:solidFill>
                  <a:srgbClr val="000000"/>
                </a:solidFill>
                <a:latin typeface="Times New Roman" pitchFamily="18" charset="0"/>
              </a:rPr>
              <a:t>.</a:t>
            </a:r>
            <a:r>
              <a:rPr lang="ru-RU" sz="2400" smtClean="0"/>
              <a:t> </a:t>
            </a:r>
          </a:p>
        </p:txBody>
      </p:sp>
      <p:sp>
        <p:nvSpPr>
          <p:cNvPr id="62467" name="Rectangle 3"/>
          <p:cNvSpPr>
            <a:spLocks noGrp="1" noChangeArrowheads="1"/>
          </p:cNvSpPr>
          <p:nvPr>
            <p:ph type="body" sz="half" idx="1"/>
          </p:nvPr>
        </p:nvSpPr>
        <p:spPr>
          <a:xfrm>
            <a:off x="0" y="0"/>
            <a:ext cx="9144000" cy="1341438"/>
          </a:xfrm>
        </p:spPr>
        <p:txBody>
          <a:bodyPr/>
          <a:lstStyle/>
          <a:p>
            <a:pPr marL="0" indent="0" algn="just">
              <a:spcBef>
                <a:spcPct val="0"/>
              </a:spcBef>
              <a:buClr>
                <a:schemeClr val="bg1"/>
              </a:buClr>
              <a:buFontTx/>
              <a:buNone/>
            </a:pPr>
            <a:r>
              <a:rPr lang="en-US" sz="2400" smtClean="0">
                <a:solidFill>
                  <a:srgbClr val="000000"/>
                </a:solidFill>
                <a:latin typeface="Times New Roman" pitchFamily="18" charset="0"/>
              </a:rPr>
              <a:t>	</a:t>
            </a:r>
            <a:r>
              <a:rPr lang="en-US" sz="2400" b="1" smtClean="0">
                <a:solidFill>
                  <a:srgbClr val="002060"/>
                </a:solidFill>
                <a:latin typeface="Times New Roman" pitchFamily="18" charset="0"/>
              </a:rPr>
              <a:t>Plants, as highest eucariotic organisms, are more sensitive to oil hydrocarbons than microorganisms,  possessing the function of degradation of many organic compounds. A species of plants has been selected for phytoremediation of soils polluted with oil products in the high latitudes.</a:t>
            </a:r>
            <a:endParaRPr lang="ru-RU" sz="2400" b="1" smtClean="0">
              <a:solidFill>
                <a:srgbClr val="002060"/>
              </a:solidFill>
              <a:latin typeface="Times New Roman" pitchFamily="18" charset="0"/>
            </a:endParaRPr>
          </a:p>
        </p:txBody>
      </p:sp>
      <p:pic>
        <p:nvPicPr>
          <p:cNvPr id="62468" name="Picture 4" descr="Двукисточ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587500"/>
            <a:ext cx="35052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91396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Picture 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96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5"/>
          <p:cNvSpPr>
            <a:spLocks noGrp="1" noChangeArrowheads="1"/>
          </p:cNvSpPr>
          <p:nvPr>
            <p:ph type="title"/>
          </p:nvPr>
        </p:nvSpPr>
        <p:spPr>
          <a:xfrm>
            <a:off x="107504" y="319088"/>
            <a:ext cx="9036496" cy="1453728"/>
          </a:xfrm>
        </p:spPr>
        <p:txBody>
          <a:bodyPr/>
          <a:lstStyle/>
          <a:p>
            <a:pPr algn="l" eaLnBrk="1" hangingPunct="1"/>
            <a:r>
              <a:rPr lang="ru-RU" sz="2800" b="1" dirty="0" err="1" smtClean="0">
                <a:solidFill>
                  <a:schemeClr val="accent6">
                    <a:lumMod val="50000"/>
                  </a:schemeClr>
                </a:solidFill>
              </a:rPr>
              <a:t>Двукисточник</a:t>
            </a:r>
            <a:r>
              <a:rPr lang="ru-RU" sz="2800" b="1" dirty="0" smtClean="0">
                <a:solidFill>
                  <a:schemeClr val="accent6">
                    <a:lumMod val="50000"/>
                  </a:schemeClr>
                </a:solidFill>
              </a:rPr>
              <a:t> тростниковидный</a:t>
            </a:r>
            <a:br>
              <a:rPr lang="ru-RU" sz="2800" b="1" dirty="0" smtClean="0">
                <a:solidFill>
                  <a:schemeClr val="accent6">
                    <a:lumMod val="50000"/>
                  </a:schemeClr>
                </a:solidFill>
              </a:rPr>
            </a:br>
            <a:r>
              <a:rPr lang="en-US" sz="2800" b="1" dirty="0" smtClean="0">
                <a:solidFill>
                  <a:schemeClr val="accent6">
                    <a:lumMod val="50000"/>
                  </a:schemeClr>
                </a:solidFill>
              </a:rPr>
              <a:t>Painted grass (</a:t>
            </a:r>
            <a:r>
              <a:rPr lang="en-US" sz="2800" b="1" dirty="0" err="1" smtClean="0">
                <a:solidFill>
                  <a:schemeClr val="accent6">
                    <a:lumMod val="50000"/>
                  </a:schemeClr>
                </a:solidFill>
              </a:rPr>
              <a:t>Digraphus</a:t>
            </a:r>
            <a:r>
              <a:rPr lang="en-US" sz="2800" b="1" dirty="0" smtClean="0">
                <a:solidFill>
                  <a:schemeClr val="accent6">
                    <a:lumMod val="50000"/>
                  </a:schemeClr>
                </a:solidFill>
              </a:rPr>
              <a:t> </a:t>
            </a:r>
            <a:r>
              <a:rPr lang="en-US" sz="2800" b="1" dirty="0" err="1" smtClean="0">
                <a:solidFill>
                  <a:schemeClr val="accent6">
                    <a:lumMod val="50000"/>
                  </a:schemeClr>
                </a:solidFill>
              </a:rPr>
              <a:t>arundinacea</a:t>
            </a:r>
            <a:r>
              <a:rPr lang="en-US" sz="2800" b="1" dirty="0" smtClean="0">
                <a:solidFill>
                  <a:schemeClr val="accent6">
                    <a:lumMod val="50000"/>
                  </a:schemeClr>
                </a:solidFill>
              </a:rPr>
              <a:t>)</a:t>
            </a:r>
            <a:br>
              <a:rPr lang="en-US" sz="2800" b="1" dirty="0" smtClean="0">
                <a:solidFill>
                  <a:schemeClr val="accent6">
                    <a:lumMod val="50000"/>
                  </a:schemeClr>
                </a:solidFill>
              </a:rPr>
            </a:br>
            <a:r>
              <a:rPr lang="en-US" sz="2800" b="1" dirty="0" smtClean="0">
                <a:solidFill>
                  <a:schemeClr val="accent6">
                    <a:lumMod val="50000"/>
                  </a:schemeClr>
                </a:solidFill>
              </a:rPr>
              <a:t>on the oil contaminated soils under the field experiment condition</a:t>
            </a:r>
            <a:endParaRPr lang="ru-RU" sz="2400" b="1" dirty="0" smtClean="0">
              <a:solidFill>
                <a:schemeClr val="accent6">
                  <a:lumMod val="50000"/>
                </a:schemeClr>
              </a:solidFill>
            </a:endParaRPr>
          </a:p>
        </p:txBody>
      </p:sp>
    </p:spTree>
    <p:extLst>
      <p:ext uri="{BB962C8B-B14F-4D97-AF65-F5344CB8AC3E}">
        <p14:creationId xmlns:p14="http://schemas.microsoft.com/office/powerpoint/2010/main" val="5734777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2800" b="1" dirty="0" smtClean="0">
                <a:solidFill>
                  <a:schemeClr val="accent6">
                    <a:lumMod val="50000"/>
                  </a:schemeClr>
                </a:solidFill>
              </a:rPr>
              <a:t>Main Task – to remediate soils during one vegetation period (90-100 days)</a:t>
            </a:r>
            <a:endParaRPr lang="ru-RU" sz="2800" b="1" dirty="0">
              <a:solidFill>
                <a:schemeClr val="accent6">
                  <a:lumMod val="50000"/>
                </a:schemeClr>
              </a:solidFill>
            </a:endParaRPr>
          </a:p>
        </p:txBody>
      </p:sp>
      <p:pic>
        <p:nvPicPr>
          <p:cNvPr id="4" name="Рисунок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484783"/>
            <a:ext cx="7868909" cy="518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30454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endParaRPr lang="ru-RU" smtClean="0"/>
          </a:p>
        </p:txBody>
      </p:sp>
      <p:pic>
        <p:nvPicPr>
          <p:cNvPr id="5123" name="Picture 3" descr="apatit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40538"/>
          </a:xfrm>
          <a:noFill/>
        </p:spPr>
      </p:pic>
    </p:spTree>
    <p:extLst>
      <p:ext uri="{BB962C8B-B14F-4D97-AF65-F5344CB8AC3E}">
        <p14:creationId xmlns:p14="http://schemas.microsoft.com/office/powerpoint/2010/main" val="30610065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ChangeArrowheads="1"/>
          </p:cNvSpPr>
          <p:nvPr/>
        </p:nvSpPr>
        <p:spPr bwMode="auto">
          <a:xfrm>
            <a:off x="1403350" y="23002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solidFill>
                <a:srgbClr val="000000"/>
              </a:solidFill>
            </a:endParaRPr>
          </a:p>
        </p:txBody>
      </p:sp>
      <p:sp>
        <p:nvSpPr>
          <p:cNvPr id="4099" name="Rectangle 2"/>
          <p:cNvSpPr>
            <a:spLocks noChangeArrowheads="1"/>
          </p:cNvSpPr>
          <p:nvPr/>
        </p:nvSpPr>
        <p:spPr bwMode="auto">
          <a:xfrm>
            <a:off x="4344988" y="52720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solidFill>
                <a:srgbClr val="000000"/>
              </a:solidFill>
            </a:endParaRPr>
          </a:p>
        </p:txBody>
      </p:sp>
      <p:sp>
        <p:nvSpPr>
          <p:cNvPr id="4100" name="Rectangle 3"/>
          <p:cNvSpPr>
            <a:spLocks noChangeArrowheads="1"/>
          </p:cNvSpPr>
          <p:nvPr/>
        </p:nvSpPr>
        <p:spPr bwMode="auto">
          <a:xfrm>
            <a:off x="5580063" y="4881563"/>
            <a:ext cx="1658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solidFill>
                <a:srgbClr val="000000"/>
              </a:solidFill>
            </a:endParaRPr>
          </a:p>
        </p:txBody>
      </p:sp>
      <p:pic>
        <p:nvPicPr>
          <p:cNvPr id="41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102" name="Rectangle 5"/>
          <p:cNvSpPr>
            <a:spLocks noChangeArrowheads="1"/>
          </p:cNvSpPr>
          <p:nvPr/>
        </p:nvSpPr>
        <p:spPr bwMode="auto">
          <a:xfrm>
            <a:off x="250825" y="692150"/>
            <a:ext cx="8424863"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solidFill>
                <a:srgbClr val="000000"/>
              </a:solidFill>
            </a:endParaRPr>
          </a:p>
        </p:txBody>
      </p:sp>
      <p:sp>
        <p:nvSpPr>
          <p:cNvPr id="4103" name="Rectangle 6"/>
          <p:cNvSpPr>
            <a:spLocks noChangeArrowheads="1"/>
          </p:cNvSpPr>
          <p:nvPr/>
        </p:nvSpPr>
        <p:spPr bwMode="auto">
          <a:xfrm>
            <a:off x="5219700" y="5805488"/>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solidFill>
                <a:srgbClr val="000000"/>
              </a:solidFill>
            </a:endParaRPr>
          </a:p>
        </p:txBody>
      </p:sp>
      <p:sp>
        <p:nvSpPr>
          <p:cNvPr id="4104" name="Rectangle 7"/>
          <p:cNvSpPr>
            <a:spLocks noChangeArrowheads="1"/>
          </p:cNvSpPr>
          <p:nvPr/>
        </p:nvSpPr>
        <p:spPr bwMode="auto">
          <a:xfrm>
            <a:off x="755650" y="5445125"/>
            <a:ext cx="381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spcBef>
                <a:spcPts val="300"/>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ru-RU" sz="1200" b="1">
              <a:solidFill>
                <a:srgbClr val="FFFFFF"/>
              </a:solidFill>
            </a:endParaRPr>
          </a:p>
        </p:txBody>
      </p:sp>
      <p:sp>
        <p:nvSpPr>
          <p:cNvPr id="4105" name="Rectangle 9"/>
          <p:cNvSpPr>
            <a:spLocks noChangeArrowheads="1"/>
          </p:cNvSpPr>
          <p:nvPr/>
        </p:nvSpPr>
        <p:spPr bwMode="auto">
          <a:xfrm>
            <a:off x="684213" y="2571750"/>
            <a:ext cx="820896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spcBef>
                <a:spcPts val="900"/>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ru-RU" sz="3200" b="1">
              <a:solidFill>
                <a:srgbClr val="FFFFFF"/>
              </a:solidFill>
            </a:endParaRPr>
          </a:p>
        </p:txBody>
      </p:sp>
      <p:sp>
        <p:nvSpPr>
          <p:cNvPr id="4106" name="Заголовок 9"/>
          <p:cNvSpPr>
            <a:spLocks noGrp="1"/>
          </p:cNvSpPr>
          <p:nvPr>
            <p:ph type="ctrTitle"/>
          </p:nvPr>
        </p:nvSpPr>
        <p:spPr>
          <a:xfrm>
            <a:off x="0" y="571500"/>
            <a:ext cx="8858250" cy="4286250"/>
          </a:xfrm>
        </p:spPr>
        <p:txBody>
          <a:bodyPr/>
          <a:lstStyle/>
          <a:p>
            <a:r>
              <a:rPr lang="en-US" sz="4000" b="1" smtClean="0">
                <a:solidFill>
                  <a:srgbClr val="FFFF00"/>
                </a:solidFill>
                <a:latin typeface="PragmaticaC"/>
              </a:rPr>
              <a:t>Integrated Climate Change Strategies</a:t>
            </a:r>
            <a:br>
              <a:rPr lang="en-US" sz="4000" b="1" smtClean="0">
                <a:solidFill>
                  <a:srgbClr val="FFFF00"/>
                </a:solidFill>
                <a:latin typeface="PragmaticaC"/>
              </a:rPr>
            </a:br>
            <a:r>
              <a:rPr lang="en-US" sz="4000" b="1" smtClean="0">
                <a:solidFill>
                  <a:srgbClr val="FFFF00"/>
                </a:solidFill>
                <a:latin typeface="PragmaticaC"/>
              </a:rPr>
              <a:t>for Sustainable Development of</a:t>
            </a:r>
            <a:br>
              <a:rPr lang="en-US" sz="4000" b="1" smtClean="0">
                <a:solidFill>
                  <a:srgbClr val="FFFF00"/>
                </a:solidFill>
                <a:latin typeface="PragmaticaC"/>
              </a:rPr>
            </a:br>
            <a:r>
              <a:rPr lang="en-US" sz="4000" b="1" smtClean="0">
                <a:solidFill>
                  <a:srgbClr val="FFFF00"/>
                </a:solidFill>
                <a:latin typeface="PragmaticaC"/>
              </a:rPr>
              <a:t>Russia’s Arctic Regions</a:t>
            </a:r>
            <a:br>
              <a:rPr lang="en-US" sz="4000" b="1" smtClean="0">
                <a:solidFill>
                  <a:srgbClr val="FFFF00"/>
                </a:solidFill>
                <a:latin typeface="PragmaticaC"/>
              </a:rPr>
            </a:br>
            <a:r>
              <a:rPr lang="ru-RU" sz="3600" smtClean="0">
                <a:solidFill>
                  <a:srgbClr val="FFFF00"/>
                </a:solidFill>
                <a:latin typeface="TimesNewRomanPSMT"/>
              </a:rPr>
              <a:t/>
            </a:r>
            <a:br>
              <a:rPr lang="ru-RU" sz="3600" smtClean="0">
                <a:solidFill>
                  <a:srgbClr val="FFFF00"/>
                </a:solidFill>
                <a:latin typeface="TimesNewRomanPSMT"/>
              </a:rPr>
            </a:br>
            <a:r>
              <a:rPr lang="en-US" sz="3200" smtClean="0">
                <a:solidFill>
                  <a:srgbClr val="FFFF00"/>
                </a:solidFill>
                <a:latin typeface="CaslonC540BT"/>
              </a:rPr>
              <a:t>(Case Study for Murmansk oblast)</a:t>
            </a:r>
            <a:endParaRPr lang="ru-RU" sz="3200" smtClean="0">
              <a:solidFill>
                <a:srgbClr val="FFFF00"/>
              </a:solidFill>
              <a:latin typeface="Arial" pitchFamily="34" charset="0"/>
              <a:cs typeface="Arial" pitchFamily="34" charset="0"/>
            </a:endParaRPr>
          </a:p>
        </p:txBody>
      </p:sp>
      <p:sp>
        <p:nvSpPr>
          <p:cNvPr id="4107" name="Подзаголовок 10"/>
          <p:cNvSpPr>
            <a:spLocks noGrp="1"/>
          </p:cNvSpPr>
          <p:nvPr>
            <p:ph type="subTitle" idx="1"/>
          </p:nvPr>
        </p:nvSpPr>
        <p:spPr>
          <a:xfrm>
            <a:off x="2484438" y="5000625"/>
            <a:ext cx="6048375" cy="1500188"/>
          </a:xfrm>
        </p:spPr>
        <p:txBody>
          <a:bodyPr/>
          <a:lstStyle/>
          <a:p>
            <a:pPr algn="r" eaLnBrk="1" hangingPunct="1">
              <a:lnSpc>
                <a:spcPts val="3000"/>
              </a:lnSpc>
            </a:pPr>
            <a:endParaRPr lang="ru-RU" dirty="0" smtClean="0">
              <a:solidFill>
                <a:srgbClr val="FFFF00"/>
              </a:solidFill>
            </a:endParaRPr>
          </a:p>
        </p:txBody>
      </p:sp>
    </p:spTree>
    <p:extLst>
      <p:ext uri="{BB962C8B-B14F-4D97-AF65-F5344CB8AC3E}">
        <p14:creationId xmlns:p14="http://schemas.microsoft.com/office/powerpoint/2010/main" val="1490205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Прямоугольник 1"/>
          <p:cNvSpPr>
            <a:spLocks noChangeArrowheads="1"/>
          </p:cNvSpPr>
          <p:nvPr/>
        </p:nvSpPr>
        <p:spPr bwMode="auto">
          <a:xfrm>
            <a:off x="250825" y="404813"/>
            <a:ext cx="8424863"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solidFill>
                  <a:srgbClr val="002060"/>
                </a:solidFill>
              </a:rPr>
              <a:t>INTEGRATED CLIMATIC </a:t>
            </a:r>
          </a:p>
          <a:p>
            <a:r>
              <a:rPr lang="en-US" sz="2800" b="1">
                <a:solidFill>
                  <a:srgbClr val="002060"/>
                </a:solidFill>
              </a:rPr>
              <a:t>STRATEGY FOR THE RUSSIAN </a:t>
            </a:r>
          </a:p>
          <a:p>
            <a:r>
              <a:rPr lang="en-US" sz="2800" b="1">
                <a:solidFill>
                  <a:srgbClr val="002060"/>
                </a:solidFill>
              </a:rPr>
              <a:t>ARCTIC REGIONS</a:t>
            </a:r>
          </a:p>
          <a:p>
            <a:endParaRPr lang="en-US" sz="2800" b="1">
              <a:solidFill>
                <a:srgbClr val="002060"/>
              </a:solidFill>
            </a:endParaRPr>
          </a:p>
          <a:p>
            <a:r>
              <a:rPr lang="en-US" sz="2800" b="1">
                <a:solidFill>
                  <a:srgbClr val="002060"/>
                </a:solidFill>
              </a:rPr>
              <a:t>Elements of regional plans of social and economic development:</a:t>
            </a:r>
          </a:p>
          <a:p>
            <a:r>
              <a:rPr lang="en-US" sz="2800" b="1">
                <a:solidFill>
                  <a:srgbClr val="002060"/>
                </a:solidFill>
              </a:rPr>
              <a:t> -- Mitigation of consequences of the climate change</a:t>
            </a:r>
          </a:p>
          <a:p>
            <a:r>
              <a:rPr lang="en-US" sz="2800" b="1">
                <a:solidFill>
                  <a:srgbClr val="002060"/>
                </a:solidFill>
              </a:rPr>
              <a:t> -- Adaptation</a:t>
            </a:r>
          </a:p>
          <a:p>
            <a:r>
              <a:rPr lang="en-US" sz="2800" b="1">
                <a:solidFill>
                  <a:srgbClr val="002060"/>
                </a:solidFill>
              </a:rPr>
              <a:t> -- Development of scientific and technical base and researches</a:t>
            </a:r>
          </a:p>
          <a:p>
            <a:r>
              <a:rPr lang="en-US" sz="2800" b="1">
                <a:solidFill>
                  <a:srgbClr val="002060"/>
                </a:solidFill>
              </a:rPr>
              <a:t> -- </a:t>
            </a:r>
            <a:r>
              <a:rPr lang="en-US" sz="2800" b="1" u="sng">
                <a:solidFill>
                  <a:srgbClr val="002060"/>
                </a:solidFill>
              </a:rPr>
              <a:t>Financing</a:t>
            </a:r>
            <a:r>
              <a:rPr lang="en-US" sz="2800" b="1">
                <a:solidFill>
                  <a:srgbClr val="002060"/>
                </a:solidFill>
              </a:rPr>
              <a:t> and Institutional mechanisms</a:t>
            </a:r>
          </a:p>
          <a:p>
            <a:r>
              <a:rPr lang="en-US" sz="2800" b="1">
                <a:solidFill>
                  <a:srgbClr val="002060"/>
                </a:solidFill>
              </a:rPr>
              <a:t> </a:t>
            </a:r>
            <a:r>
              <a:rPr lang="en-US" sz="2800" b="1">
                <a:solidFill>
                  <a:srgbClr val="990000"/>
                </a:solidFill>
              </a:rPr>
              <a:t>Complex projects: decrease in emissions of greenhouse gases + decrease in climatic risks</a:t>
            </a:r>
          </a:p>
        </p:txBody>
      </p:sp>
      <p:pic>
        <p:nvPicPr>
          <p:cNvPr id="13315" name="Picture 2" descr="gr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008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6" descr="Новый рисунок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9538" y="41275"/>
            <a:ext cx="2684462" cy="2676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103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Рисунок 3" descr="Рисунок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Заголовок 2"/>
          <p:cNvSpPr>
            <a:spLocks noGrp="1"/>
          </p:cNvSpPr>
          <p:nvPr>
            <p:ph type="title"/>
          </p:nvPr>
        </p:nvSpPr>
        <p:spPr>
          <a:xfrm>
            <a:off x="428625" y="2000250"/>
            <a:ext cx="8229600" cy="3357563"/>
          </a:xfrm>
        </p:spPr>
        <p:txBody>
          <a:bodyPr/>
          <a:lstStyle/>
          <a:p>
            <a:pPr algn="l" eaLnBrk="1" hangingPunct="1"/>
            <a:endParaRPr lang="ru-RU" smtClean="0"/>
          </a:p>
        </p:txBody>
      </p:sp>
      <p:pic>
        <p:nvPicPr>
          <p:cNvPr id="14340" name="Picture 3" descr="E:\Материалы к докладу\Климат МурмОбл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9625"/>
            <a:ext cx="4429125" cy="6048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a:lum contrast="30000"/>
          </a:blip>
          <a:srcRect/>
          <a:stretch>
            <a:fillRect/>
          </a:stretch>
        </p:blipFill>
        <p:spPr bwMode="auto">
          <a:xfrm>
            <a:off x="4500562" y="0"/>
            <a:ext cx="4643438" cy="6093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342" name="Picture 2" descr="gr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1849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Прямоугольник 1"/>
          <p:cNvSpPr>
            <a:spLocks noChangeArrowheads="1"/>
          </p:cNvSpPr>
          <p:nvPr/>
        </p:nvSpPr>
        <p:spPr bwMode="auto">
          <a:xfrm>
            <a:off x="2286000" y="163513"/>
            <a:ext cx="5022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u="sng">
                <a:solidFill>
                  <a:srgbClr val="002060"/>
                </a:solidFill>
              </a:rPr>
              <a:t>http://www.undp.ru/climatechange/</a:t>
            </a:r>
            <a:r>
              <a:rPr lang="ru-RU" sz="2000" b="1" u="sng">
                <a:solidFill>
                  <a:srgbClr val="002060"/>
                </a:solidFill>
              </a:rPr>
              <a:t/>
            </a:r>
            <a:br>
              <a:rPr lang="ru-RU" sz="2000" b="1" u="sng">
                <a:solidFill>
                  <a:srgbClr val="002060"/>
                </a:solidFill>
              </a:rPr>
            </a:br>
            <a:endParaRPr lang="ru-RU" sz="2000"/>
          </a:p>
        </p:txBody>
      </p:sp>
    </p:spTree>
    <p:extLst>
      <p:ext uri="{BB962C8B-B14F-4D97-AF65-F5344CB8AC3E}">
        <p14:creationId xmlns:p14="http://schemas.microsoft.com/office/powerpoint/2010/main" val="20326177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txBox="1">
            <a:spLocks/>
          </p:cNvSpPr>
          <p:nvPr/>
        </p:nvSpPr>
        <p:spPr bwMode="auto">
          <a:xfrm>
            <a:off x="107950" y="188913"/>
            <a:ext cx="882173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b="1">
                <a:solidFill>
                  <a:srgbClr val="990000"/>
                </a:solidFill>
              </a:rPr>
              <a:t>Climatic changes and their consequences for development of resources in Arctic </a:t>
            </a:r>
            <a:r>
              <a:rPr lang="ru-RU" sz="2400">
                <a:solidFill>
                  <a:srgbClr val="000000"/>
                </a:solidFill>
                <a:latin typeface="Calibri" pitchFamily="34" charset="0"/>
              </a:rPr>
              <a:t/>
            </a:r>
            <a:br>
              <a:rPr lang="ru-RU" sz="2400">
                <a:solidFill>
                  <a:srgbClr val="000000"/>
                </a:solidFill>
                <a:latin typeface="Calibri" pitchFamily="34" charset="0"/>
              </a:rPr>
            </a:br>
            <a:endParaRPr lang="ru-RU" sz="2400">
              <a:solidFill>
                <a:srgbClr val="000000"/>
              </a:solidFill>
              <a:latin typeface="Calibri" pitchFamily="34" charset="0"/>
            </a:endParaRPr>
          </a:p>
        </p:txBody>
      </p:sp>
      <p:sp>
        <p:nvSpPr>
          <p:cNvPr id="31747" name="Содержимое 2"/>
          <p:cNvSpPr txBox="1">
            <a:spLocks/>
          </p:cNvSpPr>
          <p:nvPr/>
        </p:nvSpPr>
        <p:spPr bwMode="auto">
          <a:xfrm>
            <a:off x="214313" y="1125538"/>
            <a:ext cx="8929687"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en-US" sz="3200" dirty="0" smtClean="0">
                <a:solidFill>
                  <a:srgbClr val="000000"/>
                </a:solidFill>
                <a:latin typeface="Calibri" pitchFamily="34" charset="0"/>
              </a:rPr>
              <a:t>	</a:t>
            </a:r>
            <a:r>
              <a:rPr lang="en-US" sz="2400" b="1" dirty="0" smtClean="0">
                <a:solidFill>
                  <a:srgbClr val="002060"/>
                </a:solidFill>
              </a:rPr>
              <a:t>Data of International Polar Year 2007/08 confirm, that in the Arctic climatic system there is essential and fast warming</a:t>
            </a:r>
          </a:p>
          <a:p>
            <a:pPr>
              <a:defRPr/>
            </a:pPr>
            <a:endParaRPr lang="ru-RU" sz="2400" dirty="0" smtClean="0"/>
          </a:p>
          <a:p>
            <a:pPr marL="0" indent="0" eaLnBrk="1" hangingPunct="1">
              <a:spcBef>
                <a:spcPct val="20000"/>
              </a:spcBef>
              <a:defRPr/>
            </a:pPr>
            <a:endParaRPr lang="ru-RU" sz="3200" dirty="0" smtClean="0">
              <a:solidFill>
                <a:srgbClr val="000000"/>
              </a:solidFill>
              <a:latin typeface="Calibri" pitchFamily="34" charset="0"/>
            </a:endParaRPr>
          </a:p>
        </p:txBody>
      </p:sp>
      <p:pic>
        <p:nvPicPr>
          <p:cNvPr id="4" name="Picture 4" descr="End_Slide"/>
          <p:cNvPicPr>
            <a:picLocks noChangeAspect="1" noChangeArrowheads="1"/>
          </p:cNvPicPr>
          <p:nvPr/>
        </p:nvPicPr>
        <p:blipFill>
          <a:blip r:embed="rId2"/>
          <a:srcRect/>
          <a:stretch>
            <a:fillRect/>
          </a:stretch>
        </p:blipFill>
        <p:spPr bwMode="auto">
          <a:xfrm>
            <a:off x="1463675" y="2419350"/>
            <a:ext cx="5916613" cy="4438650"/>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79570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Заголовок 1"/>
          <p:cNvSpPr>
            <a:spLocks noGrp="1"/>
          </p:cNvSpPr>
          <p:nvPr>
            <p:ph type="ctrTitle"/>
          </p:nvPr>
        </p:nvSpPr>
        <p:spPr>
          <a:xfrm>
            <a:off x="395288" y="188913"/>
            <a:ext cx="8204200" cy="936625"/>
          </a:xfrm>
        </p:spPr>
        <p:txBody>
          <a:bodyPr/>
          <a:lstStyle/>
          <a:p>
            <a:r>
              <a:rPr lang="en-US" sz="3200" b="1" smtClean="0">
                <a:solidFill>
                  <a:srgbClr val="990000"/>
                </a:solidFill>
              </a:rPr>
              <a:t>Adaptation to Climate Change = Transition to Low-Carbon Development</a:t>
            </a:r>
            <a:endParaRPr lang="ru-RU" sz="3200" b="1" smtClean="0">
              <a:solidFill>
                <a:srgbClr val="990000"/>
              </a:solidFill>
            </a:endParaRPr>
          </a:p>
        </p:txBody>
      </p:sp>
      <p:sp>
        <p:nvSpPr>
          <p:cNvPr id="3" name="Подзаголовок 2"/>
          <p:cNvSpPr>
            <a:spLocks noGrp="1"/>
          </p:cNvSpPr>
          <p:nvPr>
            <p:ph type="subTitle" idx="1"/>
          </p:nvPr>
        </p:nvSpPr>
        <p:spPr/>
        <p:txBody>
          <a:bodyPr/>
          <a:lstStyle/>
          <a:p>
            <a:pPr>
              <a:defRPr/>
            </a:pPr>
            <a:endParaRPr lang="ru-RU"/>
          </a:p>
        </p:txBody>
      </p:sp>
      <p:graphicFrame>
        <p:nvGraphicFramePr>
          <p:cNvPr id="4" name="Table 7"/>
          <p:cNvGraphicFramePr>
            <a:graphicFrameLocks noGrp="1"/>
          </p:cNvGraphicFramePr>
          <p:nvPr/>
        </p:nvGraphicFramePr>
        <p:xfrm>
          <a:off x="250825" y="1196975"/>
          <a:ext cx="8569325" cy="5184777"/>
        </p:xfrm>
        <a:graphic>
          <a:graphicData uri="http://schemas.openxmlformats.org/drawingml/2006/table">
            <a:tbl>
              <a:tblPr/>
              <a:tblGrid>
                <a:gridCol w="884204"/>
                <a:gridCol w="4714699"/>
                <a:gridCol w="2970422"/>
              </a:tblGrid>
              <a:tr h="82586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00"/>
                        </a:spcBef>
                        <a:spcAft>
                          <a:spcPts val="200"/>
                        </a:spcAft>
                        <a:buClrTx/>
                        <a:buSzTx/>
                        <a:buFontTx/>
                        <a:buNone/>
                        <a:tabLst/>
                      </a:pPr>
                      <a:endParaRPr kumimoji="0" lang="en-GB" sz="1600" b="1" i="0" u="none" strike="noStrike" cap="none" normalizeH="0" baseline="0" dirty="0" smtClean="0">
                        <a:ln>
                          <a:noFill/>
                        </a:ln>
                        <a:solidFill>
                          <a:srgbClr val="002060"/>
                        </a:solidFill>
                        <a:effectLst/>
                        <a:latin typeface="Arial" pitchFamily="34" charset="0"/>
                        <a:cs typeface="Times New Roman" pitchFamily="18" charset="0"/>
                      </a:endParaRPr>
                    </a:p>
                  </a:txBody>
                  <a:tcPr marL="67411" marR="67411" marT="0" marB="0" horzOverflow="overflow">
                    <a:lnL w="28575" cap="flat" cmpd="sng" algn="ctr">
                      <a:solidFill>
                        <a:srgbClr val="000000"/>
                      </a:solid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a:noFill/>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00"/>
                        </a:spcBef>
                        <a:spcAft>
                          <a:spcPts val="200"/>
                        </a:spcAft>
                        <a:buClrTx/>
                        <a:buSzTx/>
                        <a:buFontTx/>
                        <a:buNone/>
                        <a:tabLst/>
                      </a:pPr>
                      <a:r>
                        <a:rPr kumimoji="0" lang="en-US" sz="1600" b="1" i="0" u="none" strike="noStrike" cap="none" normalizeH="0" baseline="0" dirty="0" smtClean="0">
                          <a:ln>
                            <a:noFill/>
                          </a:ln>
                          <a:solidFill>
                            <a:srgbClr val="002060"/>
                          </a:solidFill>
                          <a:effectLst/>
                          <a:latin typeface="Arial" pitchFamily="34" charset="0"/>
                          <a:cs typeface="Times New Roman" pitchFamily="18" charset="0"/>
                        </a:rPr>
                        <a:t>Activity Directions</a:t>
                      </a:r>
                      <a:endParaRPr kumimoji="0" lang="en-GB" sz="1600" b="1" i="0" u="none" strike="noStrike" cap="none" normalizeH="0" baseline="0" dirty="0" smtClean="0">
                        <a:ln>
                          <a:noFill/>
                        </a:ln>
                        <a:solidFill>
                          <a:srgbClr val="002060"/>
                        </a:solidFill>
                        <a:effectLst/>
                        <a:latin typeface="Arial" pitchFamily="34" charset="0"/>
                        <a:cs typeface="Times New Roman" pitchFamily="18" charset="0"/>
                      </a:endParaRPr>
                    </a:p>
                  </a:txBody>
                  <a:tcPr marL="67411" marR="67411" marT="0" marB="0" horzOverflow="overflow">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00"/>
                        </a:spcBef>
                        <a:spcAft>
                          <a:spcPts val="200"/>
                        </a:spcAft>
                        <a:buClrTx/>
                        <a:buSzTx/>
                        <a:buFontTx/>
                        <a:buNone/>
                        <a:tabLst/>
                      </a:pPr>
                      <a:r>
                        <a:rPr kumimoji="0" lang="en-US" sz="1600" b="1" i="0" u="none" strike="noStrike" cap="none" normalizeH="0" baseline="0" dirty="0" smtClean="0">
                          <a:ln>
                            <a:noFill/>
                          </a:ln>
                          <a:solidFill>
                            <a:srgbClr val="002060"/>
                          </a:solidFill>
                          <a:effectLst/>
                          <a:latin typeface="Arial" pitchFamily="34" charset="0"/>
                          <a:cs typeface="Times New Roman" pitchFamily="18" charset="0"/>
                        </a:rPr>
                        <a:t>Realization Potential for Murmansk Region</a:t>
                      </a:r>
                      <a:endParaRPr kumimoji="0" lang="en-GB" sz="1600" b="1" i="0" u="none" strike="noStrike" cap="none" normalizeH="0" baseline="0" dirty="0" smtClean="0">
                        <a:ln>
                          <a:noFill/>
                        </a:ln>
                        <a:solidFill>
                          <a:srgbClr val="002060"/>
                        </a:solidFill>
                        <a:effectLst/>
                        <a:latin typeface="Arial" pitchFamily="34" charset="0"/>
                        <a:cs typeface="Times New Roman" pitchFamily="18" charset="0"/>
                      </a:endParaRPr>
                    </a:p>
                  </a:txBody>
                  <a:tcPr marL="67411" marR="67411" marT="0" marB="0" horzOverflow="overflow">
                    <a:lnL>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lnTlToBr>
                      <a:noFill/>
                    </a:lnTlToBr>
                    <a:lnBlToTr>
                      <a:noFill/>
                    </a:lnBlToTr>
                    <a:solidFill>
                      <a:srgbClr val="FFFF99"/>
                    </a:solidFill>
                  </a:tcPr>
                </a:tc>
              </a:tr>
              <a:tr h="54941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00"/>
                        </a:spcBef>
                        <a:spcAft>
                          <a:spcPts val="200"/>
                        </a:spcAft>
                        <a:buClrTx/>
                        <a:buSzTx/>
                        <a:buFontTx/>
                        <a:buNone/>
                        <a:tabLst/>
                      </a:pPr>
                      <a:r>
                        <a:rPr kumimoji="0" lang="ru-RU" sz="1600" b="1" i="0" u="none" strike="noStrike" cap="none" normalizeH="0" baseline="0" smtClean="0">
                          <a:ln>
                            <a:noFill/>
                          </a:ln>
                          <a:solidFill>
                            <a:srgbClr val="002060"/>
                          </a:solidFill>
                          <a:effectLst/>
                          <a:latin typeface="Arial" pitchFamily="34" charset="0"/>
                          <a:cs typeface="Times New Roman" pitchFamily="18" charset="0"/>
                        </a:rPr>
                        <a:t>1</a:t>
                      </a:r>
                      <a:endParaRPr kumimoji="0" lang="en-GB" sz="1600" b="1" i="0" u="none" strike="noStrike" cap="none" normalizeH="0" baseline="0" smtClean="0">
                        <a:ln>
                          <a:noFill/>
                        </a:ln>
                        <a:solidFill>
                          <a:srgbClr val="002060"/>
                        </a:solidFill>
                        <a:effectLst/>
                        <a:latin typeface="Arial" pitchFamily="34" charset="0"/>
                        <a:cs typeface="Times New Roman" pitchFamily="18" charset="0"/>
                      </a:endParaRPr>
                    </a:p>
                  </a:txBody>
                  <a:tcPr marL="67411" marR="67411" marT="0" marB="0"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E6E6E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ts val="600"/>
                        </a:spcBef>
                        <a:spcAft>
                          <a:spcPts val="200"/>
                        </a:spcAft>
                        <a:buClrTx/>
                        <a:buSzTx/>
                        <a:buFontTx/>
                        <a:buNone/>
                        <a:tabLst/>
                      </a:pPr>
                      <a:r>
                        <a:rPr kumimoji="0" lang="en-US" sz="1600" b="1" i="0" u="none" strike="noStrike" cap="none" normalizeH="0" baseline="0" dirty="0" smtClean="0">
                          <a:ln>
                            <a:noFill/>
                          </a:ln>
                          <a:solidFill>
                            <a:srgbClr val="002060"/>
                          </a:solidFill>
                          <a:effectLst/>
                          <a:latin typeface="Arial" pitchFamily="34" charset="0"/>
                          <a:cs typeface="Times New Roman" pitchFamily="18" charset="0"/>
                        </a:rPr>
                        <a:t>Increasing of Energy Efficiency and Energy Saving</a:t>
                      </a:r>
                      <a:endParaRPr kumimoji="0" lang="en-GB" sz="1600" b="1" i="0" u="none" strike="noStrike" cap="none" normalizeH="0" baseline="0" dirty="0" smtClean="0">
                        <a:ln>
                          <a:noFill/>
                        </a:ln>
                        <a:solidFill>
                          <a:srgbClr val="002060"/>
                        </a:solidFill>
                        <a:effectLst/>
                        <a:latin typeface="Arial" pitchFamily="34" charset="0"/>
                        <a:cs typeface="Times New Roman" pitchFamily="18" charset="0"/>
                      </a:endParaRPr>
                    </a:p>
                  </a:txBody>
                  <a:tcPr marL="67411" marR="67411" marT="0" marB="0" horzOverflow="overflow">
                    <a:lnL>
                      <a:noFill/>
                    </a:lnL>
                    <a:lnR>
                      <a:noFill/>
                    </a:lnR>
                    <a:lnT>
                      <a:noFill/>
                    </a:lnT>
                    <a:lnB>
                      <a:noFill/>
                    </a:lnB>
                    <a:lnTlToBr>
                      <a:noFill/>
                    </a:lnTlToBr>
                    <a:lnBlToTr>
                      <a:noFill/>
                    </a:lnBlToTr>
                    <a:solidFill>
                      <a:srgbClr val="E6E6E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00"/>
                        </a:spcBef>
                        <a:spcAft>
                          <a:spcPts val="200"/>
                        </a:spcAft>
                        <a:buClrTx/>
                        <a:buSzTx/>
                        <a:buFontTx/>
                        <a:buNone/>
                        <a:tabLst/>
                      </a:pPr>
                      <a:r>
                        <a:rPr kumimoji="0" lang="en-US" sz="1600" b="1" i="0" u="none" strike="noStrike" cap="none" normalizeH="0" baseline="0" dirty="0" smtClean="0">
                          <a:ln>
                            <a:noFill/>
                          </a:ln>
                          <a:solidFill>
                            <a:srgbClr val="002060"/>
                          </a:solidFill>
                          <a:effectLst/>
                          <a:latin typeface="Arial" pitchFamily="34" charset="0"/>
                          <a:cs typeface="Times New Roman" pitchFamily="18" charset="0"/>
                        </a:rPr>
                        <a:t>Very high</a:t>
                      </a:r>
                      <a:endParaRPr kumimoji="0" lang="en-GB" sz="1600" b="1" i="0" u="none" strike="noStrike" cap="none" normalizeH="0" baseline="0" dirty="0" smtClean="0">
                        <a:ln>
                          <a:noFill/>
                        </a:ln>
                        <a:solidFill>
                          <a:srgbClr val="002060"/>
                        </a:solidFill>
                        <a:effectLst/>
                        <a:latin typeface="Arial" pitchFamily="34" charset="0"/>
                        <a:cs typeface="Times New Roman" pitchFamily="18" charset="0"/>
                      </a:endParaRPr>
                    </a:p>
                  </a:txBody>
                  <a:tcPr marL="67411" marR="67411" marT="0" marB="0"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solidFill>
                      <a:srgbClr val="E6E6E6"/>
                    </a:solidFill>
                  </a:tcPr>
                </a:tc>
              </a:tr>
              <a:tr h="27470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00"/>
                        </a:spcBef>
                        <a:spcAft>
                          <a:spcPts val="200"/>
                        </a:spcAft>
                        <a:buClrTx/>
                        <a:buSzTx/>
                        <a:buFontTx/>
                        <a:buNone/>
                        <a:tabLst/>
                      </a:pPr>
                      <a:r>
                        <a:rPr kumimoji="0" lang="ru-RU" sz="1600" b="1" i="0" u="none" strike="noStrike" cap="none" normalizeH="0" baseline="0" dirty="0" smtClean="0">
                          <a:ln>
                            <a:noFill/>
                          </a:ln>
                          <a:solidFill>
                            <a:srgbClr val="002060"/>
                          </a:solidFill>
                          <a:effectLst/>
                          <a:latin typeface="Arial" pitchFamily="34" charset="0"/>
                          <a:cs typeface="Times New Roman" pitchFamily="18" charset="0"/>
                        </a:rPr>
                        <a:t>2</a:t>
                      </a:r>
                      <a:endParaRPr kumimoji="0" lang="en-GB" sz="1600" b="1" i="0" u="none" strike="noStrike" cap="none" normalizeH="0" baseline="0" dirty="0" smtClean="0">
                        <a:ln>
                          <a:noFill/>
                        </a:ln>
                        <a:solidFill>
                          <a:srgbClr val="002060"/>
                        </a:solidFill>
                        <a:effectLst/>
                        <a:latin typeface="Arial" pitchFamily="34" charset="0"/>
                        <a:cs typeface="Times New Roman" pitchFamily="18" charset="0"/>
                      </a:endParaRPr>
                    </a:p>
                  </a:txBody>
                  <a:tcPr marL="67411" marR="67411" marT="0" marB="0"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E6E6E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ts val="600"/>
                        </a:spcBef>
                        <a:spcAft>
                          <a:spcPts val="200"/>
                        </a:spcAft>
                        <a:buClrTx/>
                        <a:buSzTx/>
                        <a:buFontTx/>
                        <a:buNone/>
                        <a:tabLst/>
                      </a:pPr>
                      <a:r>
                        <a:rPr kumimoji="0" lang="en-US" sz="1600" b="1" i="0" u="none" strike="noStrike" cap="none" normalizeH="0" baseline="0" dirty="0" smtClean="0">
                          <a:ln>
                            <a:noFill/>
                          </a:ln>
                          <a:solidFill>
                            <a:srgbClr val="002060"/>
                          </a:solidFill>
                          <a:effectLst/>
                          <a:latin typeface="Arial" pitchFamily="34" charset="0"/>
                          <a:cs typeface="Times New Roman" pitchFamily="18" charset="0"/>
                        </a:rPr>
                        <a:t>Development of Wind Energetics</a:t>
                      </a:r>
                      <a:endParaRPr kumimoji="0" lang="en-GB" sz="1600" b="1" i="0" u="none" strike="noStrike" cap="none" normalizeH="0" baseline="0" dirty="0" smtClean="0">
                        <a:ln>
                          <a:noFill/>
                        </a:ln>
                        <a:solidFill>
                          <a:srgbClr val="002060"/>
                        </a:solidFill>
                        <a:effectLst/>
                        <a:latin typeface="Arial" pitchFamily="34" charset="0"/>
                        <a:cs typeface="Times New Roman" pitchFamily="18" charset="0"/>
                      </a:endParaRPr>
                    </a:p>
                  </a:txBody>
                  <a:tcPr marL="67411" marR="67411" marT="0" marB="0" horzOverflow="overflow">
                    <a:lnL>
                      <a:noFill/>
                    </a:lnL>
                    <a:lnR>
                      <a:noFill/>
                    </a:lnR>
                    <a:lnT>
                      <a:noFill/>
                    </a:lnT>
                    <a:lnB>
                      <a:noFill/>
                    </a:lnB>
                    <a:lnTlToBr>
                      <a:noFill/>
                    </a:lnTlToBr>
                    <a:lnBlToTr>
                      <a:noFill/>
                    </a:lnBlToTr>
                    <a:solidFill>
                      <a:srgbClr val="E6E6E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00"/>
                        </a:spcBef>
                        <a:spcAft>
                          <a:spcPts val="200"/>
                        </a:spcAft>
                        <a:buClrTx/>
                        <a:buSzTx/>
                        <a:buFontTx/>
                        <a:buNone/>
                        <a:tabLst/>
                      </a:pPr>
                      <a:r>
                        <a:rPr kumimoji="0" lang="en-US" sz="1600" b="1" i="0" u="none" strike="noStrike" cap="none" normalizeH="0" baseline="0" dirty="0" smtClean="0">
                          <a:ln>
                            <a:noFill/>
                          </a:ln>
                          <a:solidFill>
                            <a:srgbClr val="002060"/>
                          </a:solidFill>
                          <a:effectLst/>
                          <a:latin typeface="Arial" pitchFamily="34" charset="0"/>
                          <a:cs typeface="Times New Roman" pitchFamily="18" charset="0"/>
                        </a:rPr>
                        <a:t>Very high</a:t>
                      </a:r>
                      <a:endParaRPr kumimoji="0" lang="en-GB" sz="1600" b="1" i="0" u="none" strike="noStrike" cap="none" normalizeH="0" baseline="0" dirty="0" smtClean="0">
                        <a:ln>
                          <a:noFill/>
                        </a:ln>
                        <a:solidFill>
                          <a:srgbClr val="002060"/>
                        </a:solidFill>
                        <a:effectLst/>
                        <a:latin typeface="Arial" pitchFamily="34" charset="0"/>
                        <a:cs typeface="Times New Roman" pitchFamily="18" charset="0"/>
                      </a:endParaRPr>
                    </a:p>
                  </a:txBody>
                  <a:tcPr marL="67411" marR="67411" marT="0" marB="0"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solidFill>
                      <a:srgbClr val="E6E6E6"/>
                    </a:solidFill>
                  </a:tcPr>
                </a:tc>
              </a:tr>
              <a:tr h="4878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00"/>
                        </a:spcBef>
                        <a:spcAft>
                          <a:spcPts val="200"/>
                        </a:spcAft>
                        <a:buClrTx/>
                        <a:buSzTx/>
                        <a:buFontTx/>
                        <a:buNone/>
                        <a:tabLst/>
                      </a:pPr>
                      <a:r>
                        <a:rPr kumimoji="0" lang="ru-RU" sz="1600" b="1" i="0" u="none" strike="noStrike" cap="none" normalizeH="0" baseline="0" smtClean="0">
                          <a:ln>
                            <a:noFill/>
                          </a:ln>
                          <a:solidFill>
                            <a:srgbClr val="002060"/>
                          </a:solidFill>
                          <a:effectLst/>
                          <a:latin typeface="Arial" pitchFamily="34" charset="0"/>
                          <a:cs typeface="Times New Roman" pitchFamily="18" charset="0"/>
                        </a:rPr>
                        <a:t>3</a:t>
                      </a:r>
                      <a:endParaRPr kumimoji="0" lang="en-GB" sz="1600" b="1" i="0" u="none" strike="noStrike" cap="none" normalizeH="0" baseline="0" smtClean="0">
                        <a:ln>
                          <a:noFill/>
                        </a:ln>
                        <a:solidFill>
                          <a:srgbClr val="002060"/>
                        </a:solidFill>
                        <a:effectLst/>
                        <a:latin typeface="Arial" pitchFamily="34" charset="0"/>
                        <a:cs typeface="Times New Roman" pitchFamily="18" charset="0"/>
                      </a:endParaRPr>
                    </a:p>
                  </a:txBody>
                  <a:tcPr marL="67411" marR="67411" marT="0" marB="0"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E6E6E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ts val="600"/>
                        </a:spcBef>
                        <a:spcAft>
                          <a:spcPts val="200"/>
                        </a:spcAft>
                        <a:buClrTx/>
                        <a:buSzTx/>
                        <a:buFontTx/>
                        <a:buNone/>
                        <a:tabLst/>
                      </a:pPr>
                      <a:r>
                        <a:rPr kumimoji="0" lang="en-US" sz="1600" b="1" i="0" u="none" strike="noStrike" cap="none" normalizeH="0" baseline="0" dirty="0" smtClean="0">
                          <a:ln>
                            <a:noFill/>
                          </a:ln>
                          <a:solidFill>
                            <a:srgbClr val="002060"/>
                          </a:solidFill>
                          <a:effectLst/>
                          <a:latin typeface="Arial" pitchFamily="34" charset="0"/>
                          <a:cs typeface="Times New Roman" pitchFamily="18" charset="0"/>
                        </a:rPr>
                        <a:t>Development of Hydropower Energy (small size stations)</a:t>
                      </a:r>
                      <a:endParaRPr kumimoji="0" lang="en-GB" sz="1600" b="1" i="0" u="none" strike="noStrike" cap="none" normalizeH="0" baseline="0" dirty="0" smtClean="0">
                        <a:ln>
                          <a:noFill/>
                        </a:ln>
                        <a:solidFill>
                          <a:srgbClr val="002060"/>
                        </a:solidFill>
                        <a:effectLst/>
                        <a:latin typeface="Arial" pitchFamily="34" charset="0"/>
                        <a:cs typeface="Times New Roman" pitchFamily="18" charset="0"/>
                      </a:endParaRPr>
                    </a:p>
                  </a:txBody>
                  <a:tcPr marL="67411" marR="67411" marT="0" marB="0" horzOverflow="overflow">
                    <a:lnL>
                      <a:noFill/>
                    </a:lnL>
                    <a:lnR>
                      <a:noFill/>
                    </a:lnR>
                    <a:lnT>
                      <a:noFill/>
                    </a:lnT>
                    <a:lnB>
                      <a:noFill/>
                    </a:lnB>
                    <a:lnTlToBr>
                      <a:noFill/>
                    </a:lnTlToBr>
                    <a:lnBlToTr>
                      <a:noFill/>
                    </a:lnBlToTr>
                    <a:solidFill>
                      <a:srgbClr val="E6E6E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00"/>
                        </a:spcBef>
                        <a:spcAft>
                          <a:spcPts val="200"/>
                        </a:spcAft>
                        <a:buClrTx/>
                        <a:buSzTx/>
                        <a:buFontTx/>
                        <a:buNone/>
                        <a:tabLst/>
                      </a:pPr>
                      <a:r>
                        <a:rPr kumimoji="0" lang="en-US" sz="1600" b="1" i="0" u="none" strike="noStrike" cap="none" normalizeH="0" baseline="0" dirty="0" smtClean="0">
                          <a:ln>
                            <a:noFill/>
                          </a:ln>
                          <a:solidFill>
                            <a:srgbClr val="002060"/>
                          </a:solidFill>
                          <a:effectLst/>
                          <a:latin typeface="Arial" pitchFamily="34" charset="0"/>
                          <a:cs typeface="Times New Roman" pitchFamily="18" charset="0"/>
                        </a:rPr>
                        <a:t>Very high</a:t>
                      </a:r>
                      <a:endParaRPr kumimoji="0" lang="en-GB" sz="1600" b="1" i="0" u="none" strike="noStrike" cap="none" normalizeH="0" baseline="0" dirty="0" smtClean="0">
                        <a:ln>
                          <a:noFill/>
                        </a:ln>
                        <a:solidFill>
                          <a:srgbClr val="002060"/>
                        </a:solidFill>
                        <a:effectLst/>
                        <a:latin typeface="Arial" pitchFamily="34" charset="0"/>
                        <a:cs typeface="Times New Roman" pitchFamily="18" charset="0"/>
                      </a:endParaRPr>
                    </a:p>
                  </a:txBody>
                  <a:tcPr marL="67411" marR="67411" marT="0" marB="0"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solidFill>
                      <a:srgbClr val="E6E6E6"/>
                    </a:solidFill>
                  </a:tcPr>
                </a:tc>
              </a:tr>
              <a:tr h="27470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00"/>
                        </a:spcBef>
                        <a:spcAft>
                          <a:spcPts val="200"/>
                        </a:spcAft>
                        <a:buClrTx/>
                        <a:buSzTx/>
                        <a:buFontTx/>
                        <a:buNone/>
                        <a:tabLst/>
                      </a:pPr>
                      <a:r>
                        <a:rPr kumimoji="0" lang="ru-RU" sz="1600" b="1" i="0" u="none" strike="noStrike" cap="none" normalizeH="0" baseline="0" smtClean="0">
                          <a:ln>
                            <a:noFill/>
                          </a:ln>
                          <a:solidFill>
                            <a:srgbClr val="002060"/>
                          </a:solidFill>
                          <a:effectLst/>
                          <a:latin typeface="Arial" pitchFamily="34" charset="0"/>
                          <a:cs typeface="Times New Roman" pitchFamily="18" charset="0"/>
                        </a:rPr>
                        <a:t>4</a:t>
                      </a:r>
                      <a:endParaRPr kumimoji="0" lang="en-GB" sz="1600" b="1" i="0" u="none" strike="noStrike" cap="none" normalizeH="0" baseline="0" smtClean="0">
                        <a:ln>
                          <a:noFill/>
                        </a:ln>
                        <a:solidFill>
                          <a:srgbClr val="002060"/>
                        </a:solidFill>
                        <a:effectLst/>
                        <a:latin typeface="Arial" pitchFamily="34" charset="0"/>
                        <a:cs typeface="Times New Roman" pitchFamily="18" charset="0"/>
                      </a:endParaRPr>
                    </a:p>
                  </a:txBody>
                  <a:tcPr marL="67411" marR="67411" marT="0" marB="0"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E6E6E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ts val="600"/>
                        </a:spcBef>
                        <a:spcAft>
                          <a:spcPts val="200"/>
                        </a:spcAft>
                        <a:buClrTx/>
                        <a:buSzTx/>
                        <a:buFontTx/>
                        <a:buNone/>
                        <a:tabLst/>
                      </a:pPr>
                      <a:r>
                        <a:rPr kumimoji="0" lang="en-US" sz="1600" b="1" i="0" u="none" strike="noStrike" cap="none" normalizeH="0" baseline="0" dirty="0" smtClean="0">
                          <a:ln>
                            <a:noFill/>
                          </a:ln>
                          <a:solidFill>
                            <a:srgbClr val="002060"/>
                          </a:solidFill>
                          <a:effectLst/>
                          <a:latin typeface="Arial" pitchFamily="34" charset="0"/>
                          <a:cs typeface="Times New Roman" pitchFamily="18" charset="0"/>
                        </a:rPr>
                        <a:t>Development of Solar Energy</a:t>
                      </a:r>
                      <a:endParaRPr kumimoji="0" lang="en-GB" sz="1600" b="1" i="0" u="none" strike="noStrike" cap="none" normalizeH="0" baseline="0" dirty="0" smtClean="0">
                        <a:ln>
                          <a:noFill/>
                        </a:ln>
                        <a:solidFill>
                          <a:srgbClr val="002060"/>
                        </a:solidFill>
                        <a:effectLst/>
                        <a:latin typeface="Arial" pitchFamily="34" charset="0"/>
                        <a:cs typeface="Times New Roman" pitchFamily="18" charset="0"/>
                      </a:endParaRPr>
                    </a:p>
                  </a:txBody>
                  <a:tcPr marL="67411" marR="67411" marT="0" marB="0" horzOverflow="overflow">
                    <a:lnL>
                      <a:noFill/>
                    </a:lnL>
                    <a:lnR>
                      <a:noFill/>
                    </a:lnR>
                    <a:lnT>
                      <a:noFill/>
                    </a:lnT>
                    <a:lnB>
                      <a:noFill/>
                    </a:lnB>
                    <a:lnTlToBr>
                      <a:noFill/>
                    </a:lnTlToBr>
                    <a:lnBlToTr>
                      <a:noFill/>
                    </a:lnBlToTr>
                    <a:solidFill>
                      <a:srgbClr val="E6E6E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00"/>
                        </a:spcBef>
                        <a:spcAft>
                          <a:spcPts val="200"/>
                        </a:spcAft>
                        <a:buClrTx/>
                        <a:buSzTx/>
                        <a:buFontTx/>
                        <a:buNone/>
                        <a:tabLst/>
                      </a:pPr>
                      <a:r>
                        <a:rPr kumimoji="0" lang="en-US" sz="1600" b="1" i="0" u="none" strike="noStrike" cap="none" normalizeH="0" baseline="0" dirty="0" smtClean="0">
                          <a:ln>
                            <a:noFill/>
                          </a:ln>
                          <a:solidFill>
                            <a:srgbClr val="002060"/>
                          </a:solidFill>
                          <a:effectLst/>
                          <a:latin typeface="Arial" pitchFamily="34" charset="0"/>
                          <a:cs typeface="Times New Roman" pitchFamily="18" charset="0"/>
                        </a:rPr>
                        <a:t>Limited</a:t>
                      </a:r>
                      <a:endParaRPr kumimoji="0" lang="en-GB" sz="1600" b="1" i="0" u="none" strike="noStrike" cap="none" normalizeH="0" baseline="0" dirty="0" smtClean="0">
                        <a:ln>
                          <a:noFill/>
                        </a:ln>
                        <a:solidFill>
                          <a:srgbClr val="002060"/>
                        </a:solidFill>
                        <a:effectLst/>
                        <a:latin typeface="Arial" pitchFamily="34" charset="0"/>
                        <a:cs typeface="Times New Roman" pitchFamily="18" charset="0"/>
                      </a:endParaRPr>
                    </a:p>
                  </a:txBody>
                  <a:tcPr marL="67411" marR="67411" marT="0" marB="0"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solidFill>
                      <a:srgbClr val="E6E6E6"/>
                    </a:solidFill>
                  </a:tcPr>
                </a:tc>
              </a:tr>
              <a:tr h="27470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00"/>
                        </a:spcBef>
                        <a:spcAft>
                          <a:spcPts val="200"/>
                        </a:spcAft>
                        <a:buClrTx/>
                        <a:buSzTx/>
                        <a:buFontTx/>
                        <a:buNone/>
                        <a:tabLst/>
                      </a:pPr>
                      <a:r>
                        <a:rPr kumimoji="0" lang="ru-RU" sz="1600" b="1" i="0" u="none" strike="noStrike" cap="none" normalizeH="0" baseline="0" smtClean="0">
                          <a:ln>
                            <a:noFill/>
                          </a:ln>
                          <a:solidFill>
                            <a:srgbClr val="002060"/>
                          </a:solidFill>
                          <a:effectLst/>
                          <a:latin typeface="Arial" pitchFamily="34" charset="0"/>
                          <a:cs typeface="Times New Roman" pitchFamily="18" charset="0"/>
                        </a:rPr>
                        <a:t>5</a:t>
                      </a:r>
                      <a:endParaRPr kumimoji="0" lang="en-GB" sz="1600" b="1" i="0" u="none" strike="noStrike" cap="none" normalizeH="0" baseline="0" smtClean="0">
                        <a:ln>
                          <a:noFill/>
                        </a:ln>
                        <a:solidFill>
                          <a:srgbClr val="002060"/>
                        </a:solidFill>
                        <a:effectLst/>
                        <a:latin typeface="Arial" pitchFamily="34" charset="0"/>
                        <a:cs typeface="Times New Roman" pitchFamily="18" charset="0"/>
                      </a:endParaRPr>
                    </a:p>
                  </a:txBody>
                  <a:tcPr marL="67411" marR="67411" marT="0" marB="0"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E6E6E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ts val="600"/>
                        </a:spcBef>
                        <a:spcAft>
                          <a:spcPts val="200"/>
                        </a:spcAft>
                        <a:buClrTx/>
                        <a:buSzTx/>
                        <a:buFontTx/>
                        <a:buNone/>
                        <a:tabLst/>
                      </a:pPr>
                      <a:r>
                        <a:rPr kumimoji="0" lang="en-US" sz="1600" b="1" i="0" u="none" strike="noStrike" cap="none" normalizeH="0" baseline="0" dirty="0" smtClean="0">
                          <a:ln>
                            <a:noFill/>
                          </a:ln>
                          <a:solidFill>
                            <a:srgbClr val="002060"/>
                          </a:solidFill>
                          <a:effectLst/>
                          <a:latin typeface="Arial" pitchFamily="34" charset="0"/>
                          <a:cs typeface="Times New Roman" pitchFamily="18" charset="0"/>
                        </a:rPr>
                        <a:t>Development of Geothermal Energy</a:t>
                      </a:r>
                      <a:endParaRPr kumimoji="0" lang="en-GB" sz="1600" b="1" i="0" u="none" strike="noStrike" cap="none" normalizeH="0" baseline="0" dirty="0" smtClean="0">
                        <a:ln>
                          <a:noFill/>
                        </a:ln>
                        <a:solidFill>
                          <a:srgbClr val="002060"/>
                        </a:solidFill>
                        <a:effectLst/>
                        <a:latin typeface="Arial" pitchFamily="34" charset="0"/>
                        <a:cs typeface="Times New Roman" pitchFamily="18" charset="0"/>
                      </a:endParaRPr>
                    </a:p>
                  </a:txBody>
                  <a:tcPr marL="67411" marR="67411" marT="0" marB="0" horzOverflow="overflow">
                    <a:lnL>
                      <a:noFill/>
                    </a:lnL>
                    <a:lnR>
                      <a:noFill/>
                    </a:lnR>
                    <a:lnT>
                      <a:noFill/>
                    </a:lnT>
                    <a:lnB>
                      <a:noFill/>
                    </a:lnB>
                    <a:lnTlToBr>
                      <a:noFill/>
                    </a:lnTlToBr>
                    <a:lnBlToTr>
                      <a:noFill/>
                    </a:lnBlToTr>
                    <a:solidFill>
                      <a:srgbClr val="E6E6E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00"/>
                        </a:spcBef>
                        <a:spcAft>
                          <a:spcPts val="200"/>
                        </a:spcAft>
                        <a:buClrTx/>
                        <a:buSzTx/>
                        <a:buFontTx/>
                        <a:buNone/>
                        <a:tabLst/>
                      </a:pPr>
                      <a:r>
                        <a:rPr kumimoji="0" lang="en-US" sz="1600" b="1" i="0" u="none" strike="noStrike" cap="none" normalizeH="0" baseline="0" dirty="0" smtClean="0">
                          <a:ln>
                            <a:noFill/>
                          </a:ln>
                          <a:solidFill>
                            <a:srgbClr val="002060"/>
                          </a:solidFill>
                          <a:effectLst/>
                          <a:latin typeface="Arial" pitchFamily="34" charset="0"/>
                          <a:cs typeface="Times New Roman" pitchFamily="18" charset="0"/>
                        </a:rPr>
                        <a:t>Very low</a:t>
                      </a:r>
                      <a:endParaRPr kumimoji="0" lang="en-GB" sz="1600" b="1" i="0" u="none" strike="noStrike" cap="none" normalizeH="0" baseline="0" dirty="0" smtClean="0">
                        <a:ln>
                          <a:noFill/>
                        </a:ln>
                        <a:solidFill>
                          <a:srgbClr val="002060"/>
                        </a:solidFill>
                        <a:effectLst/>
                        <a:latin typeface="Arial" pitchFamily="34" charset="0"/>
                        <a:cs typeface="Times New Roman" pitchFamily="18" charset="0"/>
                      </a:endParaRPr>
                    </a:p>
                  </a:txBody>
                  <a:tcPr marL="67411" marR="67411" marT="0" marB="0"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solidFill>
                      <a:srgbClr val="E6E6E6"/>
                    </a:solidFill>
                  </a:tcPr>
                </a:tc>
              </a:tr>
              <a:tr h="48780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00"/>
                        </a:spcBef>
                        <a:spcAft>
                          <a:spcPts val="200"/>
                        </a:spcAft>
                        <a:buClrTx/>
                        <a:buSzTx/>
                        <a:buFontTx/>
                        <a:buNone/>
                        <a:tabLst/>
                      </a:pPr>
                      <a:r>
                        <a:rPr kumimoji="0" lang="ru-RU" sz="1600" b="1" i="0" u="none" strike="noStrike" cap="none" normalizeH="0" baseline="0" smtClean="0">
                          <a:ln>
                            <a:noFill/>
                          </a:ln>
                          <a:solidFill>
                            <a:srgbClr val="002060"/>
                          </a:solidFill>
                          <a:effectLst/>
                          <a:latin typeface="Arial" pitchFamily="34" charset="0"/>
                          <a:cs typeface="Times New Roman" pitchFamily="18" charset="0"/>
                        </a:rPr>
                        <a:t>6</a:t>
                      </a:r>
                      <a:endParaRPr kumimoji="0" lang="en-GB" sz="1600" b="1" i="0" u="none" strike="noStrike" cap="none" normalizeH="0" baseline="0" smtClean="0">
                        <a:ln>
                          <a:noFill/>
                        </a:ln>
                        <a:solidFill>
                          <a:srgbClr val="002060"/>
                        </a:solidFill>
                        <a:effectLst/>
                        <a:latin typeface="Arial" pitchFamily="34" charset="0"/>
                        <a:cs typeface="Times New Roman" pitchFamily="18" charset="0"/>
                      </a:endParaRPr>
                    </a:p>
                  </a:txBody>
                  <a:tcPr marL="67411" marR="67411" marT="0" marB="0"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E6E6E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ts val="600"/>
                        </a:spcBef>
                        <a:spcAft>
                          <a:spcPts val="200"/>
                        </a:spcAft>
                        <a:buClrTx/>
                        <a:buSzTx/>
                        <a:buFontTx/>
                        <a:buNone/>
                        <a:tabLst/>
                      </a:pPr>
                      <a:r>
                        <a:rPr kumimoji="0" lang="en-US" sz="1600" b="1" i="0" u="none" strike="noStrike" cap="none" normalizeH="0" baseline="0" dirty="0" smtClean="0">
                          <a:ln>
                            <a:noFill/>
                          </a:ln>
                          <a:solidFill>
                            <a:srgbClr val="002060"/>
                          </a:solidFill>
                          <a:effectLst/>
                          <a:latin typeface="Arial" pitchFamily="34" charset="0"/>
                          <a:cs typeface="Times New Roman" pitchFamily="18" charset="0"/>
                        </a:rPr>
                        <a:t>Development of Tidal Power Stations and Wave Energy</a:t>
                      </a:r>
                      <a:endParaRPr kumimoji="0" lang="en-GB" sz="1600" b="1" i="0" u="none" strike="noStrike" cap="none" normalizeH="0" baseline="0" dirty="0" smtClean="0">
                        <a:ln>
                          <a:noFill/>
                        </a:ln>
                        <a:solidFill>
                          <a:srgbClr val="002060"/>
                        </a:solidFill>
                        <a:effectLst/>
                        <a:latin typeface="Arial" pitchFamily="34" charset="0"/>
                        <a:cs typeface="Times New Roman" pitchFamily="18" charset="0"/>
                      </a:endParaRPr>
                    </a:p>
                  </a:txBody>
                  <a:tcPr marL="67411" marR="67411" marT="0" marB="0" horzOverflow="overflow">
                    <a:lnL>
                      <a:noFill/>
                    </a:lnL>
                    <a:lnR>
                      <a:noFill/>
                    </a:lnR>
                    <a:lnT>
                      <a:noFill/>
                    </a:lnT>
                    <a:lnB>
                      <a:noFill/>
                    </a:lnB>
                    <a:lnTlToBr>
                      <a:noFill/>
                    </a:lnTlToBr>
                    <a:lnBlToTr>
                      <a:noFill/>
                    </a:lnBlToTr>
                    <a:solidFill>
                      <a:srgbClr val="E6E6E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00"/>
                        </a:spcBef>
                        <a:spcAft>
                          <a:spcPts val="200"/>
                        </a:spcAft>
                        <a:buClrTx/>
                        <a:buSzTx/>
                        <a:buFontTx/>
                        <a:buNone/>
                        <a:tabLst/>
                      </a:pPr>
                      <a:r>
                        <a:rPr kumimoji="0" lang="en-US" sz="1600" b="1" i="0" u="none" strike="noStrike" cap="none" normalizeH="0" baseline="0" dirty="0" smtClean="0">
                          <a:ln>
                            <a:noFill/>
                          </a:ln>
                          <a:solidFill>
                            <a:srgbClr val="002060"/>
                          </a:solidFill>
                          <a:effectLst/>
                          <a:latin typeface="Arial" pitchFamily="34" charset="0"/>
                          <a:cs typeface="Times New Roman" pitchFamily="18" charset="0"/>
                        </a:rPr>
                        <a:t>High</a:t>
                      </a:r>
                      <a:endParaRPr kumimoji="0" lang="en-GB" sz="1600" b="1" i="0" u="none" strike="noStrike" cap="none" normalizeH="0" baseline="0" dirty="0" smtClean="0">
                        <a:ln>
                          <a:noFill/>
                        </a:ln>
                        <a:solidFill>
                          <a:srgbClr val="002060"/>
                        </a:solidFill>
                        <a:effectLst/>
                        <a:latin typeface="Arial" pitchFamily="34" charset="0"/>
                        <a:cs typeface="Times New Roman" pitchFamily="18" charset="0"/>
                      </a:endParaRPr>
                    </a:p>
                  </a:txBody>
                  <a:tcPr marL="67411" marR="67411" marT="0" marB="0"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solidFill>
                      <a:srgbClr val="E6E6E6"/>
                    </a:solidFill>
                  </a:tcPr>
                </a:tc>
              </a:tr>
              <a:tr h="27470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00"/>
                        </a:spcBef>
                        <a:spcAft>
                          <a:spcPts val="200"/>
                        </a:spcAft>
                        <a:buClrTx/>
                        <a:buSzTx/>
                        <a:buFontTx/>
                        <a:buNone/>
                        <a:tabLst/>
                      </a:pPr>
                      <a:r>
                        <a:rPr kumimoji="0" lang="ru-RU" sz="1600" b="1" i="0" u="none" strike="noStrike" cap="none" normalizeH="0" baseline="0" smtClean="0">
                          <a:ln>
                            <a:noFill/>
                          </a:ln>
                          <a:solidFill>
                            <a:srgbClr val="002060"/>
                          </a:solidFill>
                          <a:effectLst/>
                          <a:latin typeface="Arial" pitchFamily="34" charset="0"/>
                          <a:cs typeface="Times New Roman" pitchFamily="18" charset="0"/>
                        </a:rPr>
                        <a:t>7</a:t>
                      </a:r>
                      <a:endParaRPr kumimoji="0" lang="en-GB" sz="1600" b="1" i="0" u="none" strike="noStrike" cap="none" normalizeH="0" baseline="0" smtClean="0">
                        <a:ln>
                          <a:noFill/>
                        </a:ln>
                        <a:solidFill>
                          <a:srgbClr val="002060"/>
                        </a:solidFill>
                        <a:effectLst/>
                        <a:latin typeface="Arial" pitchFamily="34" charset="0"/>
                        <a:cs typeface="Times New Roman" pitchFamily="18" charset="0"/>
                      </a:endParaRPr>
                    </a:p>
                  </a:txBody>
                  <a:tcPr marL="67411" marR="67411" marT="0" marB="0"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E6E6E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ts val="600"/>
                        </a:spcBef>
                        <a:spcAft>
                          <a:spcPts val="200"/>
                        </a:spcAft>
                        <a:buClrTx/>
                        <a:buSzTx/>
                        <a:buFontTx/>
                        <a:buNone/>
                        <a:tabLst/>
                      </a:pPr>
                      <a:r>
                        <a:rPr kumimoji="0" lang="en-US" sz="1600" b="1" i="0" u="none" strike="noStrike" cap="none" normalizeH="0" baseline="0" dirty="0" smtClean="0">
                          <a:ln>
                            <a:noFill/>
                          </a:ln>
                          <a:solidFill>
                            <a:srgbClr val="002060"/>
                          </a:solidFill>
                          <a:effectLst/>
                          <a:latin typeface="Arial" pitchFamily="34" charset="0"/>
                          <a:cs typeface="Times New Roman" pitchFamily="18" charset="0"/>
                        </a:rPr>
                        <a:t>Development of Bioenergetics</a:t>
                      </a:r>
                      <a:endParaRPr kumimoji="0" lang="en-GB" sz="1600" b="1" i="0" u="none" strike="noStrike" cap="none" normalizeH="0" baseline="0" dirty="0" smtClean="0">
                        <a:ln>
                          <a:noFill/>
                        </a:ln>
                        <a:solidFill>
                          <a:srgbClr val="002060"/>
                        </a:solidFill>
                        <a:effectLst/>
                        <a:latin typeface="Arial" pitchFamily="34" charset="0"/>
                        <a:cs typeface="Times New Roman" pitchFamily="18" charset="0"/>
                      </a:endParaRPr>
                    </a:p>
                  </a:txBody>
                  <a:tcPr marL="67411" marR="67411" marT="0" marB="0" horzOverflow="overflow">
                    <a:lnL>
                      <a:noFill/>
                    </a:lnL>
                    <a:lnR>
                      <a:noFill/>
                    </a:lnR>
                    <a:lnT>
                      <a:noFill/>
                    </a:lnT>
                    <a:lnB>
                      <a:noFill/>
                    </a:lnB>
                    <a:lnTlToBr>
                      <a:noFill/>
                    </a:lnTlToBr>
                    <a:lnBlToTr>
                      <a:noFill/>
                    </a:lnBlToTr>
                    <a:solidFill>
                      <a:srgbClr val="E6E6E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00"/>
                        </a:spcBef>
                        <a:spcAft>
                          <a:spcPts val="200"/>
                        </a:spcAft>
                        <a:buClrTx/>
                        <a:buSzTx/>
                        <a:buFontTx/>
                        <a:buNone/>
                        <a:tabLst/>
                      </a:pPr>
                      <a:r>
                        <a:rPr kumimoji="0" lang="en-US" sz="1600" b="1" i="0" u="none" strike="noStrike" cap="none" normalizeH="0" baseline="0" dirty="0" smtClean="0">
                          <a:ln>
                            <a:noFill/>
                          </a:ln>
                          <a:solidFill>
                            <a:srgbClr val="002060"/>
                          </a:solidFill>
                          <a:effectLst/>
                          <a:latin typeface="Arial" pitchFamily="34" charset="0"/>
                          <a:cs typeface="Times New Roman" pitchFamily="18" charset="0"/>
                        </a:rPr>
                        <a:t>High</a:t>
                      </a:r>
                      <a:endParaRPr kumimoji="0" lang="en-GB" sz="1600" b="1" i="0" u="none" strike="noStrike" cap="none" normalizeH="0" baseline="0" dirty="0" smtClean="0">
                        <a:ln>
                          <a:noFill/>
                        </a:ln>
                        <a:solidFill>
                          <a:srgbClr val="002060"/>
                        </a:solidFill>
                        <a:effectLst/>
                        <a:latin typeface="Arial" pitchFamily="34" charset="0"/>
                        <a:cs typeface="Times New Roman" pitchFamily="18" charset="0"/>
                      </a:endParaRPr>
                    </a:p>
                  </a:txBody>
                  <a:tcPr marL="67411" marR="67411" marT="0" marB="0"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solidFill>
                      <a:srgbClr val="E6E6E6"/>
                    </a:solidFill>
                  </a:tcPr>
                </a:tc>
              </a:tr>
              <a:tr h="54941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00"/>
                        </a:spcBef>
                        <a:spcAft>
                          <a:spcPts val="200"/>
                        </a:spcAft>
                        <a:buClrTx/>
                        <a:buSzTx/>
                        <a:buFontTx/>
                        <a:buNone/>
                        <a:tabLst/>
                      </a:pPr>
                      <a:r>
                        <a:rPr kumimoji="0" lang="ru-RU" sz="1600" b="1" i="0" u="none" strike="noStrike" cap="none" normalizeH="0" baseline="0" smtClean="0">
                          <a:ln>
                            <a:noFill/>
                          </a:ln>
                          <a:solidFill>
                            <a:srgbClr val="002060"/>
                          </a:solidFill>
                          <a:effectLst/>
                          <a:latin typeface="Arial" pitchFamily="34" charset="0"/>
                          <a:cs typeface="Times New Roman" pitchFamily="18" charset="0"/>
                        </a:rPr>
                        <a:t>8</a:t>
                      </a:r>
                      <a:endParaRPr kumimoji="0" lang="en-GB" sz="1600" b="1" i="0" u="none" strike="noStrike" cap="none" normalizeH="0" baseline="0" smtClean="0">
                        <a:ln>
                          <a:noFill/>
                        </a:ln>
                        <a:solidFill>
                          <a:srgbClr val="002060"/>
                        </a:solidFill>
                        <a:effectLst/>
                        <a:latin typeface="Arial" pitchFamily="34" charset="0"/>
                        <a:cs typeface="Times New Roman" pitchFamily="18" charset="0"/>
                      </a:endParaRPr>
                    </a:p>
                  </a:txBody>
                  <a:tcPr marL="67411" marR="67411" marT="0" marB="0"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E6E6E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600" b="1" kern="1200" dirty="0" smtClean="0">
                          <a:solidFill>
                            <a:srgbClr val="002060"/>
                          </a:solidFill>
                          <a:latin typeface="Arial" pitchFamily="34" charset="0"/>
                          <a:ea typeface="+mn-ea"/>
                          <a:cs typeface="Arial" pitchFamily="34" charset="0"/>
                        </a:rPr>
                        <a:t>Increase of the natural gas share in fuel balance</a:t>
                      </a:r>
                      <a:endParaRPr kumimoji="0" lang="en-GB" sz="1600" b="1" i="0" u="none" strike="noStrike" cap="none" normalizeH="0" baseline="0" dirty="0" smtClean="0">
                        <a:ln>
                          <a:noFill/>
                        </a:ln>
                        <a:solidFill>
                          <a:srgbClr val="002060"/>
                        </a:solidFill>
                        <a:effectLst/>
                        <a:latin typeface="Arial" pitchFamily="34" charset="0"/>
                        <a:cs typeface="Times New Roman" pitchFamily="18" charset="0"/>
                      </a:endParaRPr>
                    </a:p>
                  </a:txBody>
                  <a:tcPr marL="67411" marR="67411" marT="0" marB="0" horzOverflow="overflow">
                    <a:lnL>
                      <a:noFill/>
                    </a:lnL>
                    <a:lnR>
                      <a:noFill/>
                    </a:lnR>
                    <a:lnT>
                      <a:noFill/>
                    </a:lnT>
                    <a:lnB>
                      <a:noFill/>
                    </a:lnB>
                    <a:lnTlToBr>
                      <a:noFill/>
                    </a:lnTlToBr>
                    <a:lnBlToTr>
                      <a:noFill/>
                    </a:lnBlToTr>
                    <a:solidFill>
                      <a:srgbClr val="E6E6E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00"/>
                        </a:spcBef>
                        <a:spcAft>
                          <a:spcPts val="200"/>
                        </a:spcAft>
                        <a:buClrTx/>
                        <a:buSzTx/>
                        <a:buFontTx/>
                        <a:buNone/>
                        <a:tabLst/>
                      </a:pPr>
                      <a:r>
                        <a:rPr kumimoji="0" lang="en-US" sz="1600" b="1" i="0" u="none" strike="noStrike" cap="none" normalizeH="0" baseline="0" dirty="0" smtClean="0">
                          <a:ln>
                            <a:noFill/>
                          </a:ln>
                          <a:solidFill>
                            <a:srgbClr val="002060"/>
                          </a:solidFill>
                          <a:effectLst/>
                          <a:latin typeface="Arial" pitchFamily="34" charset="0"/>
                          <a:cs typeface="Times New Roman" pitchFamily="18" charset="0"/>
                        </a:rPr>
                        <a:t>Very high</a:t>
                      </a:r>
                      <a:endParaRPr kumimoji="0" lang="en-GB" sz="1600" b="1" i="0" u="none" strike="noStrike" cap="none" normalizeH="0" baseline="0" dirty="0" smtClean="0">
                        <a:ln>
                          <a:noFill/>
                        </a:ln>
                        <a:solidFill>
                          <a:srgbClr val="002060"/>
                        </a:solidFill>
                        <a:effectLst/>
                        <a:latin typeface="Arial" pitchFamily="34" charset="0"/>
                        <a:cs typeface="Times New Roman" pitchFamily="18" charset="0"/>
                      </a:endParaRPr>
                    </a:p>
                  </a:txBody>
                  <a:tcPr marL="67411" marR="67411" marT="0" marB="0"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solidFill>
                      <a:srgbClr val="E6E6E6"/>
                    </a:solidFill>
                  </a:tcPr>
                </a:tc>
              </a:tr>
              <a:tr h="27470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00"/>
                        </a:spcBef>
                        <a:spcAft>
                          <a:spcPts val="200"/>
                        </a:spcAft>
                        <a:buClrTx/>
                        <a:buSzTx/>
                        <a:buFontTx/>
                        <a:buNone/>
                        <a:tabLst/>
                      </a:pPr>
                      <a:r>
                        <a:rPr kumimoji="0" lang="ru-RU" sz="1600" b="1" i="0" u="none" strike="noStrike" cap="none" normalizeH="0" baseline="0" smtClean="0">
                          <a:ln>
                            <a:noFill/>
                          </a:ln>
                          <a:solidFill>
                            <a:srgbClr val="002060"/>
                          </a:solidFill>
                          <a:effectLst/>
                          <a:latin typeface="Arial" pitchFamily="34" charset="0"/>
                          <a:cs typeface="Times New Roman" pitchFamily="18" charset="0"/>
                        </a:rPr>
                        <a:t>9</a:t>
                      </a:r>
                      <a:endParaRPr kumimoji="0" lang="en-GB" sz="1600" b="1" i="0" u="none" strike="noStrike" cap="none" normalizeH="0" baseline="0" smtClean="0">
                        <a:ln>
                          <a:noFill/>
                        </a:ln>
                        <a:solidFill>
                          <a:srgbClr val="002060"/>
                        </a:solidFill>
                        <a:effectLst/>
                        <a:latin typeface="Arial" pitchFamily="34" charset="0"/>
                        <a:cs typeface="Times New Roman" pitchFamily="18" charset="0"/>
                      </a:endParaRPr>
                    </a:p>
                  </a:txBody>
                  <a:tcPr marL="67411" marR="67411" marT="0" marB="0"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E6E6E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ts val="600"/>
                        </a:spcBef>
                        <a:spcAft>
                          <a:spcPts val="200"/>
                        </a:spcAft>
                        <a:buClrTx/>
                        <a:buSzTx/>
                        <a:buFontTx/>
                        <a:buNone/>
                        <a:tabLst/>
                      </a:pPr>
                      <a:r>
                        <a:rPr kumimoji="0" lang="en-US" sz="1600" b="1" i="0" u="none" strike="noStrike" cap="none" normalizeH="0" baseline="0" dirty="0" smtClean="0">
                          <a:ln>
                            <a:noFill/>
                          </a:ln>
                          <a:solidFill>
                            <a:srgbClr val="002060"/>
                          </a:solidFill>
                          <a:effectLst/>
                          <a:latin typeface="Arial" pitchFamily="34" charset="0"/>
                          <a:cs typeface="Times New Roman" pitchFamily="18" charset="0"/>
                        </a:rPr>
                        <a:t>Development of Nuclear Energetics</a:t>
                      </a:r>
                      <a:endParaRPr kumimoji="0" lang="en-GB" sz="1600" b="1" i="0" u="none" strike="noStrike" cap="none" normalizeH="0" baseline="0" dirty="0" smtClean="0">
                        <a:ln>
                          <a:noFill/>
                        </a:ln>
                        <a:solidFill>
                          <a:srgbClr val="002060"/>
                        </a:solidFill>
                        <a:effectLst/>
                        <a:latin typeface="Arial" pitchFamily="34" charset="0"/>
                        <a:cs typeface="Times New Roman" pitchFamily="18" charset="0"/>
                      </a:endParaRPr>
                    </a:p>
                  </a:txBody>
                  <a:tcPr marL="67411" marR="67411" marT="0" marB="0" horzOverflow="overflow">
                    <a:lnL>
                      <a:noFill/>
                    </a:lnL>
                    <a:lnR>
                      <a:noFill/>
                    </a:lnR>
                    <a:lnT>
                      <a:noFill/>
                    </a:lnT>
                    <a:lnB>
                      <a:noFill/>
                    </a:lnB>
                    <a:lnTlToBr>
                      <a:noFill/>
                    </a:lnTlToBr>
                    <a:lnBlToTr>
                      <a:noFill/>
                    </a:lnBlToTr>
                    <a:solidFill>
                      <a:srgbClr val="E6E6E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00"/>
                        </a:spcBef>
                        <a:spcAft>
                          <a:spcPts val="200"/>
                        </a:spcAft>
                        <a:buClrTx/>
                        <a:buSzTx/>
                        <a:buFontTx/>
                        <a:buNone/>
                        <a:tabLst/>
                      </a:pPr>
                      <a:r>
                        <a:rPr kumimoji="0" lang="en-US" sz="1600" b="1" i="0" u="none" strike="noStrike" cap="none" normalizeH="0" baseline="0" dirty="0" smtClean="0">
                          <a:ln>
                            <a:noFill/>
                          </a:ln>
                          <a:solidFill>
                            <a:srgbClr val="002060"/>
                          </a:solidFill>
                          <a:effectLst/>
                          <a:latin typeface="Arial" pitchFamily="34" charset="0"/>
                          <a:cs typeface="Times New Roman" pitchFamily="18" charset="0"/>
                        </a:rPr>
                        <a:t>High</a:t>
                      </a:r>
                      <a:endParaRPr kumimoji="0" lang="en-GB" sz="1600" b="1" i="0" u="none" strike="noStrike" cap="none" normalizeH="0" baseline="0" dirty="0" smtClean="0">
                        <a:ln>
                          <a:noFill/>
                        </a:ln>
                        <a:solidFill>
                          <a:srgbClr val="002060"/>
                        </a:solidFill>
                        <a:effectLst/>
                        <a:latin typeface="Arial" pitchFamily="34" charset="0"/>
                        <a:cs typeface="Times New Roman" pitchFamily="18" charset="0"/>
                      </a:endParaRPr>
                    </a:p>
                  </a:txBody>
                  <a:tcPr marL="67411" marR="67411" marT="0" marB="0"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solidFill>
                      <a:srgbClr val="E6E6E6"/>
                    </a:solidFill>
                  </a:tcPr>
                </a:tc>
              </a:tr>
              <a:tr h="91095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00"/>
                        </a:spcBef>
                        <a:spcAft>
                          <a:spcPts val="200"/>
                        </a:spcAft>
                        <a:buClrTx/>
                        <a:buSzTx/>
                        <a:buFontTx/>
                        <a:buNone/>
                        <a:tabLst/>
                      </a:pPr>
                      <a:r>
                        <a:rPr kumimoji="0" lang="ru-RU" sz="1600" b="1" i="0" u="none" strike="noStrike" cap="none" normalizeH="0" baseline="0" smtClean="0">
                          <a:ln>
                            <a:noFill/>
                          </a:ln>
                          <a:solidFill>
                            <a:srgbClr val="002060"/>
                          </a:solidFill>
                          <a:effectLst/>
                          <a:latin typeface="Arial" pitchFamily="34" charset="0"/>
                          <a:cs typeface="Times New Roman" pitchFamily="18" charset="0"/>
                        </a:rPr>
                        <a:t>10</a:t>
                      </a:r>
                      <a:endParaRPr kumimoji="0" lang="en-GB" sz="1600" b="1" i="0" u="none" strike="noStrike" cap="none" normalizeH="0" baseline="0" smtClean="0">
                        <a:ln>
                          <a:noFill/>
                        </a:ln>
                        <a:solidFill>
                          <a:srgbClr val="002060"/>
                        </a:solidFill>
                        <a:effectLst/>
                        <a:latin typeface="Arial" pitchFamily="34" charset="0"/>
                        <a:cs typeface="Times New Roman" pitchFamily="18" charset="0"/>
                      </a:endParaRPr>
                    </a:p>
                  </a:txBody>
                  <a:tcPr marL="67411" marR="67411" marT="0" marB="0"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ts val="600"/>
                        </a:spcBef>
                        <a:spcAft>
                          <a:spcPts val="200"/>
                        </a:spcAft>
                        <a:buClrTx/>
                        <a:buSzTx/>
                        <a:buFontTx/>
                        <a:buNone/>
                        <a:tabLst/>
                        <a:defRPr/>
                      </a:pPr>
                      <a:r>
                        <a:rPr kumimoji="0" lang="en-US" sz="1600" b="1" i="0" u="none" strike="noStrike" cap="none" normalizeH="0" baseline="0" dirty="0" err="1" smtClean="0">
                          <a:ln>
                            <a:noFill/>
                          </a:ln>
                          <a:solidFill>
                            <a:srgbClr val="002060"/>
                          </a:solidFill>
                          <a:effectLst/>
                          <a:latin typeface="Arial" pitchFamily="34" charset="0"/>
                          <a:cs typeface="Times New Roman" pitchFamily="18" charset="0"/>
                        </a:rPr>
                        <a:t>Implimentation</a:t>
                      </a:r>
                      <a:r>
                        <a:rPr kumimoji="0" lang="en-US" sz="1600" b="1" i="0" u="none" strike="noStrike" cap="none" normalizeH="0" baseline="0" dirty="0" smtClean="0">
                          <a:ln>
                            <a:noFill/>
                          </a:ln>
                          <a:solidFill>
                            <a:srgbClr val="002060"/>
                          </a:solidFill>
                          <a:effectLst/>
                          <a:latin typeface="Arial" pitchFamily="34" charset="0"/>
                          <a:cs typeface="Times New Roman" pitchFamily="18" charset="0"/>
                        </a:rPr>
                        <a:t> of  technologies for </a:t>
                      </a:r>
                      <a:r>
                        <a:rPr kumimoji="0" lang="ru-RU" sz="1600" b="1" i="0" u="none" strike="noStrike" cap="none" normalizeH="0" baseline="0" dirty="0" smtClean="0">
                          <a:ln>
                            <a:noFill/>
                          </a:ln>
                          <a:solidFill>
                            <a:srgbClr val="002060"/>
                          </a:solidFill>
                          <a:effectLst/>
                          <a:latin typeface="Arial" pitchFamily="34" charset="0"/>
                          <a:cs typeface="Times New Roman" pitchFamily="18" charset="0"/>
                        </a:rPr>
                        <a:t>СО</a:t>
                      </a:r>
                      <a:r>
                        <a:rPr kumimoji="0" lang="ru-RU" sz="1600" b="1" i="0" u="none" strike="noStrike" cap="none" normalizeH="0" baseline="-25000" dirty="0" smtClean="0">
                          <a:ln>
                            <a:noFill/>
                          </a:ln>
                          <a:solidFill>
                            <a:srgbClr val="002060"/>
                          </a:solidFill>
                          <a:effectLst/>
                          <a:latin typeface="Arial" pitchFamily="34" charset="0"/>
                          <a:cs typeface="Times New Roman" pitchFamily="18" charset="0"/>
                        </a:rPr>
                        <a:t>2</a:t>
                      </a:r>
                      <a:r>
                        <a:rPr kumimoji="0" lang="en-US" sz="1600" b="1" i="0" u="none" strike="noStrike" cap="none" normalizeH="0" baseline="-25000" dirty="0" smtClean="0">
                          <a:ln>
                            <a:noFill/>
                          </a:ln>
                          <a:solidFill>
                            <a:srgbClr val="002060"/>
                          </a:solidFill>
                          <a:effectLst/>
                          <a:latin typeface="Arial" pitchFamily="34" charset="0"/>
                          <a:cs typeface="Times New Roman" pitchFamily="18" charset="0"/>
                        </a:rPr>
                        <a:t> </a:t>
                      </a:r>
                      <a:r>
                        <a:rPr kumimoji="0" lang="en-US" sz="1600" b="1" i="0" u="none" strike="noStrike" cap="none" normalizeH="0" baseline="0" dirty="0" smtClean="0">
                          <a:ln>
                            <a:noFill/>
                          </a:ln>
                          <a:solidFill>
                            <a:srgbClr val="002060"/>
                          </a:solidFill>
                          <a:effectLst/>
                          <a:latin typeface="Arial" pitchFamily="34" charset="0"/>
                          <a:cs typeface="Times New Roman" pitchFamily="18" charset="0"/>
                        </a:rPr>
                        <a:t>storage and capture</a:t>
                      </a:r>
                      <a:endParaRPr kumimoji="0" lang="en-GB" sz="1600" b="1" i="0" u="none" strike="noStrike" cap="none" normalizeH="0" baseline="0" dirty="0" smtClean="0">
                        <a:ln>
                          <a:noFill/>
                        </a:ln>
                        <a:solidFill>
                          <a:srgbClr val="002060"/>
                        </a:solidFill>
                        <a:effectLst/>
                        <a:latin typeface="Arial" pitchFamily="34" charset="0"/>
                        <a:cs typeface="Times New Roman" pitchFamily="18" charset="0"/>
                      </a:endParaRPr>
                    </a:p>
                  </a:txBody>
                  <a:tcPr marL="67411" marR="67411" marT="0" marB="0"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600"/>
                        </a:spcBef>
                        <a:spcAft>
                          <a:spcPts val="200"/>
                        </a:spcAft>
                        <a:buClrTx/>
                        <a:buSzTx/>
                        <a:buFontTx/>
                        <a:buNone/>
                        <a:tabLst/>
                      </a:pPr>
                      <a:r>
                        <a:rPr kumimoji="0" lang="en-US" sz="1600" b="1" i="0" u="none" strike="noStrike" cap="none" normalizeH="0" baseline="0" dirty="0" smtClean="0">
                          <a:ln>
                            <a:noFill/>
                          </a:ln>
                          <a:solidFill>
                            <a:srgbClr val="002060"/>
                          </a:solidFill>
                          <a:effectLst/>
                          <a:latin typeface="Arial" pitchFamily="34" charset="0"/>
                          <a:cs typeface="Times New Roman" pitchFamily="18" charset="0"/>
                        </a:rPr>
                        <a:t>High, far future</a:t>
                      </a:r>
                      <a:endParaRPr kumimoji="0" lang="en-GB" sz="1600" b="1" i="0" u="none" strike="noStrike" cap="none" normalizeH="0" baseline="0" dirty="0" smtClean="0">
                        <a:ln>
                          <a:noFill/>
                        </a:ln>
                        <a:solidFill>
                          <a:srgbClr val="002060"/>
                        </a:solidFill>
                        <a:effectLst/>
                        <a:latin typeface="Arial" pitchFamily="34" charset="0"/>
                        <a:cs typeface="Times New Roman" pitchFamily="18" charset="0"/>
                      </a:endParaRPr>
                    </a:p>
                  </a:txBody>
                  <a:tcPr marL="67411" marR="67411" marT="0" marB="0"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solidFill>
                      <a:srgbClr val="E6E6E6"/>
                    </a:solidFill>
                  </a:tcPr>
                </a:tc>
              </a:tr>
            </a:tbl>
          </a:graphicData>
        </a:graphic>
      </p:graphicFrame>
      <p:pic>
        <p:nvPicPr>
          <p:cNvPr id="22570" name="Picture 2" descr="gr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008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12066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82613" y="765175"/>
            <a:ext cx="7991475" cy="5816600"/>
          </a:xfrm>
          <a:prstGeom prst="rect">
            <a:avLst/>
          </a:prstGeom>
        </p:spPr>
        <p:txBody>
          <a:bodyPr>
            <a:spAutoFit/>
          </a:bodyPr>
          <a:lstStyle/>
          <a:p>
            <a:pPr>
              <a:defRPr/>
            </a:pPr>
            <a:r>
              <a:rPr lang="en-US" sz="2800" b="1" dirty="0">
                <a:solidFill>
                  <a:srgbClr val="990000"/>
                </a:solidFill>
              </a:rPr>
              <a:t>Measures on adaptation for Arctic regions and Murmansk oblast</a:t>
            </a:r>
          </a:p>
          <a:p>
            <a:pPr>
              <a:defRPr/>
            </a:pPr>
            <a:endParaRPr lang="en-US" sz="2800" b="1" dirty="0"/>
          </a:p>
          <a:p>
            <a:pPr marL="285750" indent="-285750">
              <a:buFont typeface="Wingdings" pitchFamily="2" charset="2"/>
              <a:buChar char="Ø"/>
              <a:defRPr/>
            </a:pPr>
            <a:r>
              <a:rPr lang="en-US" sz="2400" b="1" dirty="0">
                <a:solidFill>
                  <a:srgbClr val="002060"/>
                </a:solidFill>
              </a:rPr>
              <a:t>Mining industry</a:t>
            </a:r>
          </a:p>
          <a:p>
            <a:pPr marL="285750" indent="-285750">
              <a:buFont typeface="Wingdings" pitchFamily="2" charset="2"/>
              <a:buChar char="Ø"/>
              <a:defRPr/>
            </a:pPr>
            <a:r>
              <a:rPr lang="en-US" sz="2400" b="1" dirty="0">
                <a:solidFill>
                  <a:srgbClr val="002060"/>
                </a:solidFill>
              </a:rPr>
              <a:t>Transport (especially sea)</a:t>
            </a:r>
          </a:p>
          <a:p>
            <a:pPr marL="285750" indent="-285750">
              <a:buFont typeface="Wingdings" pitchFamily="2" charset="2"/>
              <a:buChar char="Ø"/>
              <a:defRPr/>
            </a:pPr>
            <a:r>
              <a:rPr lang="en-US" sz="2400" b="1" dirty="0">
                <a:solidFill>
                  <a:srgbClr val="002060"/>
                </a:solidFill>
              </a:rPr>
              <a:t>Power production</a:t>
            </a:r>
          </a:p>
          <a:p>
            <a:pPr marL="285750" indent="-285750">
              <a:buFont typeface="Wingdings" pitchFamily="2" charset="2"/>
              <a:buChar char="Ø"/>
              <a:defRPr/>
            </a:pPr>
            <a:r>
              <a:rPr lang="en-US" sz="2400" b="1" dirty="0">
                <a:solidFill>
                  <a:srgbClr val="002060"/>
                </a:solidFill>
              </a:rPr>
              <a:t>Infrastructure</a:t>
            </a:r>
          </a:p>
          <a:p>
            <a:pPr marL="285750" indent="-285750">
              <a:buFont typeface="Wingdings" pitchFamily="2" charset="2"/>
              <a:buChar char="Ø"/>
              <a:defRPr/>
            </a:pPr>
            <a:r>
              <a:rPr lang="en-US" sz="2400" b="1" dirty="0">
                <a:solidFill>
                  <a:srgbClr val="002060"/>
                </a:solidFill>
              </a:rPr>
              <a:t>Coastal</a:t>
            </a:r>
            <a:r>
              <a:rPr lang="ru-RU" sz="2400" b="1" dirty="0">
                <a:solidFill>
                  <a:srgbClr val="002060"/>
                </a:solidFill>
              </a:rPr>
              <a:t> </a:t>
            </a:r>
            <a:r>
              <a:rPr lang="en-US" sz="2400" b="1" dirty="0">
                <a:solidFill>
                  <a:srgbClr val="002060"/>
                </a:solidFill>
              </a:rPr>
              <a:t>territories</a:t>
            </a:r>
          </a:p>
          <a:p>
            <a:pPr marL="285750" indent="-285750">
              <a:buFont typeface="Wingdings" pitchFamily="2" charset="2"/>
              <a:buChar char="Ø"/>
              <a:defRPr/>
            </a:pPr>
            <a:r>
              <a:rPr lang="en-US" sz="2400" b="1" dirty="0">
                <a:solidFill>
                  <a:srgbClr val="002060"/>
                </a:solidFill>
              </a:rPr>
              <a:t>Fishery</a:t>
            </a:r>
          </a:p>
          <a:p>
            <a:pPr marL="285750" indent="-285750">
              <a:buFont typeface="Wingdings" pitchFamily="2" charset="2"/>
              <a:buChar char="Ø"/>
              <a:defRPr/>
            </a:pPr>
            <a:r>
              <a:rPr lang="en-US" sz="2400" b="1" dirty="0">
                <a:solidFill>
                  <a:srgbClr val="002060"/>
                </a:solidFill>
              </a:rPr>
              <a:t>Rural and Forestry</a:t>
            </a:r>
          </a:p>
          <a:p>
            <a:pPr marL="285750" indent="-285750">
              <a:buFont typeface="Wingdings" pitchFamily="2" charset="2"/>
              <a:buChar char="Ø"/>
              <a:defRPr/>
            </a:pPr>
            <a:r>
              <a:rPr lang="en-US" sz="2400" b="1" dirty="0">
                <a:solidFill>
                  <a:srgbClr val="002060"/>
                </a:solidFill>
              </a:rPr>
              <a:t>Tourism</a:t>
            </a:r>
          </a:p>
          <a:p>
            <a:pPr marL="285750" indent="-285750">
              <a:buFont typeface="Wingdings" pitchFamily="2" charset="2"/>
              <a:buChar char="Ø"/>
              <a:defRPr/>
            </a:pPr>
            <a:r>
              <a:rPr lang="en-US" sz="2400" b="1" dirty="0" err="1">
                <a:solidFill>
                  <a:srgbClr val="002060"/>
                </a:solidFill>
              </a:rPr>
              <a:t>Ingenous</a:t>
            </a:r>
            <a:r>
              <a:rPr lang="en-US" sz="2400" b="1" dirty="0">
                <a:solidFill>
                  <a:srgbClr val="002060"/>
                </a:solidFill>
              </a:rPr>
              <a:t> people in the North</a:t>
            </a:r>
          </a:p>
          <a:p>
            <a:pPr marL="285750" indent="-285750">
              <a:buFont typeface="Wingdings" pitchFamily="2" charset="2"/>
              <a:buChar char="Ø"/>
              <a:defRPr/>
            </a:pPr>
            <a:r>
              <a:rPr lang="en-US" sz="2400" b="1" dirty="0">
                <a:solidFill>
                  <a:srgbClr val="002060"/>
                </a:solidFill>
              </a:rPr>
              <a:t>Extreme Situations</a:t>
            </a:r>
          </a:p>
          <a:p>
            <a:pPr marL="285750" indent="-285750">
              <a:buFont typeface="Wingdings" pitchFamily="2" charset="2"/>
              <a:buChar char="Ø"/>
              <a:defRPr/>
            </a:pPr>
            <a:r>
              <a:rPr lang="en-US" sz="2400" b="1" dirty="0">
                <a:solidFill>
                  <a:srgbClr val="002060"/>
                </a:solidFill>
              </a:rPr>
              <a:t>Population health</a:t>
            </a:r>
          </a:p>
          <a:p>
            <a:pPr marL="285750" indent="-285750">
              <a:buFont typeface="Wingdings" pitchFamily="2" charset="2"/>
              <a:buChar char="Ø"/>
              <a:defRPr/>
            </a:pPr>
            <a:r>
              <a:rPr lang="en-US" sz="2400" b="1" dirty="0">
                <a:solidFill>
                  <a:srgbClr val="002060"/>
                </a:solidFill>
              </a:rPr>
              <a:t>Health of Ecosystems</a:t>
            </a:r>
            <a:endParaRPr lang="ru-RU" sz="2400" b="1" dirty="0">
              <a:solidFill>
                <a:srgbClr val="002060"/>
              </a:solidFill>
            </a:endParaRPr>
          </a:p>
        </p:txBody>
      </p:sp>
      <p:pic>
        <p:nvPicPr>
          <p:cNvPr id="30723"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412875"/>
            <a:ext cx="3924300"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18637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Прямоугольник 1"/>
          <p:cNvSpPr>
            <a:spLocks noChangeArrowheads="1"/>
          </p:cNvSpPr>
          <p:nvPr/>
        </p:nvSpPr>
        <p:spPr bwMode="auto">
          <a:xfrm>
            <a:off x="4499992" y="11113"/>
            <a:ext cx="4536504"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dirty="0">
                <a:solidFill>
                  <a:srgbClr val="990000"/>
                </a:solidFill>
              </a:rPr>
              <a:t>      </a:t>
            </a:r>
            <a:r>
              <a:rPr lang="en-US" sz="2400" b="1" dirty="0" smtClean="0">
                <a:solidFill>
                  <a:srgbClr val="990000"/>
                </a:solidFill>
              </a:rPr>
              <a:t>           Summary</a:t>
            </a:r>
            <a:endParaRPr lang="en-US" sz="2400" b="1" dirty="0">
              <a:solidFill>
                <a:srgbClr val="990000"/>
              </a:solidFill>
            </a:endParaRPr>
          </a:p>
          <a:p>
            <a:r>
              <a:rPr lang="en-US" sz="2200" b="1" dirty="0" smtClean="0">
                <a:solidFill>
                  <a:srgbClr val="002060"/>
                </a:solidFill>
              </a:rPr>
              <a:t>Challenges </a:t>
            </a:r>
            <a:r>
              <a:rPr lang="en-US" sz="2200" b="1" dirty="0">
                <a:solidFill>
                  <a:srgbClr val="002060"/>
                </a:solidFill>
              </a:rPr>
              <a:t>of Adaptation to Climate Change are Challenges of Society Development</a:t>
            </a:r>
          </a:p>
          <a:p>
            <a:endParaRPr lang="en-US" sz="2200" b="1" dirty="0">
              <a:solidFill>
                <a:srgbClr val="002060"/>
              </a:solidFill>
            </a:endParaRPr>
          </a:p>
          <a:p>
            <a:r>
              <a:rPr lang="en-US" sz="2200" b="1" dirty="0">
                <a:solidFill>
                  <a:srgbClr val="002060"/>
                </a:solidFill>
              </a:rPr>
              <a:t>Adaptation reduces risks. Inclusion of the information on climatic risks in development programs = «the insurance award».</a:t>
            </a:r>
          </a:p>
          <a:p>
            <a:endParaRPr lang="en-US" sz="2200" b="1" dirty="0">
              <a:solidFill>
                <a:srgbClr val="002060"/>
              </a:solidFill>
            </a:endParaRPr>
          </a:p>
          <a:p>
            <a:r>
              <a:rPr lang="en-US" sz="2200" b="1" dirty="0">
                <a:solidFill>
                  <a:srgbClr val="002060"/>
                </a:solidFill>
              </a:rPr>
              <a:t>Adaptation and Low-</a:t>
            </a:r>
            <a:r>
              <a:rPr lang="en-US" sz="2200" b="1" dirty="0" err="1">
                <a:solidFill>
                  <a:srgbClr val="002060"/>
                </a:solidFill>
              </a:rPr>
              <a:t>Corbon</a:t>
            </a:r>
            <a:r>
              <a:rPr lang="en-US" sz="2200" b="1" dirty="0">
                <a:solidFill>
                  <a:srgbClr val="002060"/>
                </a:solidFill>
              </a:rPr>
              <a:t> Development = Sustainable Development,  and both are very favorable to Economics and to Society.</a:t>
            </a:r>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0"/>
            <a:ext cx="4325813" cy="5436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a:xfrm>
            <a:off x="30163" y="5436791"/>
            <a:ext cx="8826500" cy="1617017"/>
          </a:xfrm>
        </p:spPr>
        <p:txBody>
          <a:bodyPr/>
          <a:lstStyle/>
          <a:p>
            <a:r>
              <a:rPr lang="en-US" sz="2800" b="1" dirty="0">
                <a:solidFill>
                  <a:srgbClr val="663300"/>
                </a:solidFill>
                <a:latin typeface="Arial Black" pitchFamily="34" charset="0"/>
              </a:rPr>
              <a:t>The Establishment of an Action Plan on Climate </a:t>
            </a:r>
            <a:r>
              <a:rPr lang="en-US" sz="2800" b="1" dirty="0" smtClean="0">
                <a:solidFill>
                  <a:srgbClr val="663300"/>
                </a:solidFill>
                <a:latin typeface="Arial Black" pitchFamily="34" charset="0"/>
              </a:rPr>
              <a:t>Change in Barents Region (Norwegian Initiative_2012)</a:t>
            </a:r>
            <a:endParaRPr lang="ru-RU" sz="2800" dirty="0">
              <a:solidFill>
                <a:srgbClr val="663300"/>
              </a:solidFill>
              <a:latin typeface="Arial Black" pitchFamily="34" charset="0"/>
            </a:endParaRPr>
          </a:p>
          <a:p>
            <a:endParaRPr lang="ru-RU"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3" y="11113"/>
            <a:ext cx="1640607" cy="98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92719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5"/>
          <p:cNvSpPr>
            <a:spLocks noGrp="1" noChangeArrowheads="1"/>
          </p:cNvSpPr>
          <p:nvPr>
            <p:ph type="ctrTitle"/>
          </p:nvPr>
        </p:nvSpPr>
        <p:spPr>
          <a:xfrm>
            <a:off x="683568" y="260649"/>
            <a:ext cx="7772400" cy="648072"/>
          </a:xfrm>
        </p:spPr>
        <p:txBody>
          <a:bodyPr/>
          <a:lstStyle/>
          <a:p>
            <a:pPr eaLnBrk="1" hangingPunct="1"/>
            <a:r>
              <a:rPr lang="en-US" sz="3600" b="1" dirty="0" smtClean="0">
                <a:solidFill>
                  <a:schemeClr val="accent6">
                    <a:lumMod val="50000"/>
                  </a:schemeClr>
                </a:solidFill>
              </a:rPr>
              <a:t>CONCLUSION</a:t>
            </a:r>
            <a:endParaRPr lang="ru-RU" sz="3600" b="1" dirty="0" smtClean="0">
              <a:solidFill>
                <a:schemeClr val="accent6">
                  <a:lumMod val="50000"/>
                </a:schemeClr>
              </a:solidFill>
            </a:endParaRPr>
          </a:p>
        </p:txBody>
      </p:sp>
      <p:sp>
        <p:nvSpPr>
          <p:cNvPr id="28676" name="Rectangle 6"/>
          <p:cNvSpPr>
            <a:spLocks noGrp="1" noChangeArrowheads="1"/>
          </p:cNvSpPr>
          <p:nvPr>
            <p:ph type="subTitle" idx="1"/>
          </p:nvPr>
        </p:nvSpPr>
        <p:spPr>
          <a:xfrm>
            <a:off x="177800" y="1124744"/>
            <a:ext cx="8570664" cy="4514056"/>
          </a:xfrm>
        </p:spPr>
        <p:txBody>
          <a:bodyPr/>
          <a:lstStyle/>
          <a:p>
            <a:pPr algn="just" eaLnBrk="1" hangingPunct="1"/>
            <a:r>
              <a:rPr lang="en-US" b="1" dirty="0" smtClean="0">
                <a:solidFill>
                  <a:schemeClr val="accent6">
                    <a:lumMod val="50000"/>
                  </a:schemeClr>
                </a:solidFill>
                <a:latin typeface="Arial" pitchFamily="34" charset="0"/>
                <a:cs typeface="Times New Roman" pitchFamily="18" charset="0"/>
              </a:rPr>
              <a:t>Scientific </a:t>
            </a:r>
            <a:r>
              <a:rPr lang="en-US" b="1" dirty="0">
                <a:solidFill>
                  <a:schemeClr val="accent6">
                    <a:lumMod val="50000"/>
                  </a:schemeClr>
                </a:solidFill>
                <a:latin typeface="Arial" pitchFamily="34" charset="0"/>
                <a:cs typeface="Times New Roman" pitchFamily="18" charset="0"/>
              </a:rPr>
              <a:t>and Technological Co-operation </a:t>
            </a:r>
            <a:r>
              <a:rPr lang="en-US" b="1" dirty="0" smtClean="0">
                <a:solidFill>
                  <a:schemeClr val="accent6">
                    <a:lumMod val="50000"/>
                  </a:schemeClr>
                </a:solidFill>
                <a:latin typeface="Arial" pitchFamily="34" charset="0"/>
                <a:cs typeface="Times New Roman" pitchFamily="18" charset="0"/>
              </a:rPr>
              <a:t>is Driving </a:t>
            </a:r>
            <a:r>
              <a:rPr lang="en-US" b="1" dirty="0">
                <a:solidFill>
                  <a:schemeClr val="accent6">
                    <a:lumMod val="50000"/>
                  </a:schemeClr>
                </a:solidFill>
                <a:latin typeface="Arial" pitchFamily="34" charset="0"/>
                <a:cs typeface="Times New Roman" pitchFamily="18" charset="0"/>
              </a:rPr>
              <a:t>Force for </a:t>
            </a:r>
            <a:r>
              <a:rPr lang="en-US" b="1" dirty="0" smtClean="0">
                <a:solidFill>
                  <a:schemeClr val="accent6">
                    <a:lumMod val="50000"/>
                  </a:schemeClr>
                </a:solidFill>
                <a:latin typeface="Arial" pitchFamily="34" charset="0"/>
                <a:cs typeface="Times New Roman" pitchFamily="18" charset="0"/>
              </a:rPr>
              <a:t>Sustainable Development </a:t>
            </a:r>
            <a:r>
              <a:rPr lang="en-US" b="1" dirty="0">
                <a:solidFill>
                  <a:schemeClr val="accent6">
                    <a:lumMod val="50000"/>
                  </a:schemeClr>
                </a:solidFill>
                <a:latin typeface="Arial" pitchFamily="34" charset="0"/>
                <a:cs typeface="Times New Roman" pitchFamily="18" charset="0"/>
              </a:rPr>
              <a:t>in the </a:t>
            </a:r>
            <a:r>
              <a:rPr lang="en-US" b="1" dirty="0" smtClean="0">
                <a:solidFill>
                  <a:schemeClr val="accent6">
                    <a:lumMod val="50000"/>
                  </a:schemeClr>
                </a:solidFill>
                <a:latin typeface="Arial" pitchFamily="34" charset="0"/>
                <a:cs typeface="Times New Roman" pitchFamily="18" charset="0"/>
              </a:rPr>
              <a:t>Arctic.</a:t>
            </a:r>
          </a:p>
          <a:p>
            <a:pPr algn="l" eaLnBrk="1" hangingPunct="1"/>
            <a:r>
              <a:rPr lang="en-US" b="1" i="1" dirty="0">
                <a:solidFill>
                  <a:srgbClr val="C00000"/>
                </a:solidFill>
              </a:rPr>
              <a:t>Which way it is possible to consolidate all scientific forces and modern </a:t>
            </a:r>
            <a:r>
              <a:rPr lang="en-US" b="1" i="1" dirty="0" smtClean="0">
                <a:solidFill>
                  <a:srgbClr val="C00000"/>
                </a:solidFill>
              </a:rPr>
              <a:t>technologies for Green Mining Industry in the Arctic?</a:t>
            </a:r>
            <a:r>
              <a:rPr lang="en-US" b="1" i="1" dirty="0">
                <a:solidFill>
                  <a:schemeClr val="accent6">
                    <a:lumMod val="50000"/>
                  </a:schemeClr>
                </a:solidFill>
              </a:rPr>
              <a:t/>
            </a:r>
            <a:br>
              <a:rPr lang="en-US" b="1" i="1" dirty="0">
                <a:solidFill>
                  <a:schemeClr val="accent6">
                    <a:lumMod val="50000"/>
                  </a:schemeClr>
                </a:solidFill>
              </a:rPr>
            </a:br>
            <a:r>
              <a:rPr lang="en-US" b="1" i="1" dirty="0">
                <a:solidFill>
                  <a:schemeClr val="accent6">
                    <a:lumMod val="50000"/>
                  </a:schemeClr>
                </a:solidFill>
              </a:rPr>
              <a:t/>
            </a:r>
            <a:br>
              <a:rPr lang="en-US" b="1" i="1" dirty="0">
                <a:solidFill>
                  <a:schemeClr val="accent6">
                    <a:lumMod val="50000"/>
                  </a:schemeClr>
                </a:solidFill>
              </a:rPr>
            </a:br>
            <a:r>
              <a:rPr lang="en-US" b="1" i="1" dirty="0" smtClean="0">
                <a:solidFill>
                  <a:schemeClr val="accent6">
                    <a:lumMod val="50000"/>
                  </a:schemeClr>
                </a:solidFill>
              </a:rPr>
              <a:t>To create a partnerships </a:t>
            </a:r>
            <a:r>
              <a:rPr lang="en-US" b="1" i="1" dirty="0">
                <a:solidFill>
                  <a:schemeClr val="accent6">
                    <a:lumMod val="50000"/>
                  </a:schemeClr>
                </a:solidFill>
              </a:rPr>
              <a:t>Network between </a:t>
            </a:r>
            <a:r>
              <a:rPr lang="en-US" b="1" i="1" dirty="0" smtClean="0">
                <a:solidFill>
                  <a:schemeClr val="accent6">
                    <a:lumMod val="50000"/>
                  </a:schemeClr>
                </a:solidFill>
              </a:rPr>
              <a:t>universities </a:t>
            </a:r>
            <a:r>
              <a:rPr lang="en-US" b="1" i="1" dirty="0">
                <a:solidFill>
                  <a:schemeClr val="accent6">
                    <a:lumMod val="50000"/>
                  </a:schemeClr>
                </a:solidFill>
              </a:rPr>
              <a:t>and research </a:t>
            </a:r>
            <a:r>
              <a:rPr lang="en-US" b="1" i="1" dirty="0" smtClean="0">
                <a:solidFill>
                  <a:schemeClr val="accent6">
                    <a:lumMod val="50000"/>
                  </a:schemeClr>
                </a:solidFill>
              </a:rPr>
              <a:t>institutions, mining </a:t>
            </a:r>
            <a:r>
              <a:rPr lang="en-US" b="1" i="1" dirty="0">
                <a:solidFill>
                  <a:schemeClr val="accent6">
                    <a:lumMod val="50000"/>
                  </a:schemeClr>
                </a:solidFill>
              </a:rPr>
              <a:t>c</a:t>
            </a:r>
            <a:r>
              <a:rPr lang="en-US" b="1" i="1" dirty="0" smtClean="0">
                <a:solidFill>
                  <a:schemeClr val="accent6">
                    <a:lumMod val="50000"/>
                  </a:schemeClr>
                </a:solidFill>
              </a:rPr>
              <a:t>ompanies, etc. in the Barents-Arctic Region. </a:t>
            </a:r>
            <a:endParaRPr lang="ru-RU" dirty="0" smtClean="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2153" y="0"/>
            <a:ext cx="1640607" cy="98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30454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Заголовок 2"/>
          <p:cNvSpPr>
            <a:spLocks noGrp="1"/>
          </p:cNvSpPr>
          <p:nvPr>
            <p:ph type="title"/>
          </p:nvPr>
        </p:nvSpPr>
        <p:spPr>
          <a:xfrm>
            <a:off x="500063" y="1268760"/>
            <a:ext cx="8229600" cy="4968552"/>
          </a:xfrm>
        </p:spPr>
        <p:txBody>
          <a:bodyPr rtlCol="0">
            <a:normAutofit fontScale="90000"/>
          </a:bodyPr>
          <a:lstStyle/>
          <a:p>
            <a:pPr eaLnBrk="1" fontAlgn="auto" hangingPunct="1">
              <a:spcAft>
                <a:spcPts val="0"/>
              </a:spcAft>
              <a:defRPr/>
            </a:pPr>
            <a:r>
              <a:rPr lang="ru-RU" b="1" i="1" dirty="0" smtClean="0">
                <a:solidFill>
                  <a:srgbClr val="FFFF00"/>
                </a:solidFill>
                <a:effectLst>
                  <a:outerShdw blurRad="38100" dist="38100" dir="2700000" algn="tl">
                    <a:srgbClr val="000000">
                      <a:alpha val="43137"/>
                    </a:srgbClr>
                  </a:outerShdw>
                </a:effectLst>
              </a:rPr>
              <a:t>Благодарю за внимание!</a:t>
            </a:r>
            <a:r>
              <a:rPr lang="en-US" b="1" i="1" dirty="0" smtClean="0">
                <a:solidFill>
                  <a:srgbClr val="FFFF00"/>
                </a:solidFill>
                <a:effectLst>
                  <a:outerShdw blurRad="38100" dist="38100" dir="2700000" algn="tl">
                    <a:srgbClr val="000000">
                      <a:alpha val="43137"/>
                    </a:srgbClr>
                  </a:outerShdw>
                </a:effectLst>
              </a:rPr>
              <a:t/>
            </a:r>
            <a:br>
              <a:rPr lang="en-US" b="1" i="1" dirty="0" smtClean="0">
                <a:solidFill>
                  <a:srgbClr val="FFFF00"/>
                </a:solidFill>
                <a:effectLst>
                  <a:outerShdw blurRad="38100" dist="38100" dir="2700000" algn="tl">
                    <a:srgbClr val="000000">
                      <a:alpha val="43137"/>
                    </a:srgbClr>
                  </a:outerShdw>
                </a:effectLst>
              </a:rPr>
            </a:br>
            <a:r>
              <a:rPr lang="en-US" b="1" i="1" dirty="0" smtClean="0">
                <a:solidFill>
                  <a:srgbClr val="FFFF00"/>
                </a:solidFill>
                <a:effectLst>
                  <a:outerShdw blurRad="38100" dist="38100" dir="2700000" algn="tl">
                    <a:srgbClr val="000000">
                      <a:alpha val="43137"/>
                    </a:srgbClr>
                  </a:outerShdw>
                </a:effectLst>
              </a:rPr>
              <a:t/>
            </a:r>
            <a:br>
              <a:rPr lang="en-US" b="1" i="1" dirty="0" smtClean="0">
                <a:solidFill>
                  <a:srgbClr val="FFFF00"/>
                </a:solidFill>
                <a:effectLst>
                  <a:outerShdw blurRad="38100" dist="38100" dir="2700000" algn="tl">
                    <a:srgbClr val="000000">
                      <a:alpha val="43137"/>
                    </a:srgbClr>
                  </a:outerShdw>
                </a:effectLst>
              </a:rPr>
            </a:br>
            <a:r>
              <a:rPr lang="en-US" b="1" i="1" dirty="0" smtClean="0">
                <a:solidFill>
                  <a:srgbClr val="FFFF00"/>
                </a:solidFill>
                <a:effectLst>
                  <a:outerShdw blurRad="38100" dist="38100" dir="2700000" algn="tl">
                    <a:srgbClr val="000000">
                      <a:alpha val="43137"/>
                    </a:srgbClr>
                  </a:outerShdw>
                </a:effectLst>
              </a:rPr>
              <a:t>Thanks You very much for Your attention!</a:t>
            </a:r>
            <a:br>
              <a:rPr lang="en-US" b="1" i="1" dirty="0" smtClean="0">
                <a:solidFill>
                  <a:srgbClr val="FFFF00"/>
                </a:solidFill>
                <a:effectLst>
                  <a:outerShdw blurRad="38100" dist="38100" dir="2700000" algn="tl">
                    <a:srgbClr val="000000">
                      <a:alpha val="43137"/>
                    </a:srgbClr>
                  </a:outerShdw>
                </a:effectLst>
              </a:rPr>
            </a:br>
            <a:r>
              <a:rPr lang="en-US" b="1" i="1" dirty="0" smtClean="0">
                <a:solidFill>
                  <a:srgbClr val="FFFF00"/>
                </a:solidFill>
                <a:effectLst>
                  <a:outerShdw blurRad="38100" dist="38100" dir="2700000" algn="tl">
                    <a:srgbClr val="000000">
                      <a:alpha val="43137"/>
                    </a:srgbClr>
                  </a:outerShdw>
                </a:effectLst>
              </a:rPr>
              <a:t/>
            </a:r>
            <a:br>
              <a:rPr lang="en-US" b="1" i="1" dirty="0" smtClean="0">
                <a:solidFill>
                  <a:srgbClr val="FFFF00"/>
                </a:solidFill>
                <a:effectLst>
                  <a:outerShdw blurRad="38100" dist="38100" dir="2700000" algn="tl">
                    <a:srgbClr val="000000">
                      <a:alpha val="43137"/>
                    </a:srgbClr>
                  </a:outerShdw>
                </a:effectLst>
              </a:rPr>
            </a:br>
            <a:r>
              <a:rPr lang="ru-RU" b="1" dirty="0" err="1">
                <a:solidFill>
                  <a:srgbClr val="FFFF99"/>
                </a:solidFill>
                <a:effectLst>
                  <a:outerShdw blurRad="38100" dist="38100" dir="2700000" algn="tl">
                    <a:srgbClr val="000000">
                      <a:alpha val="43137"/>
                    </a:srgbClr>
                  </a:outerShdw>
                </a:effectLst>
                <a:latin typeface="Arial" charset="0"/>
                <a:cs typeface="Arial" charset="0"/>
              </a:rPr>
              <a:t>Takk</a:t>
            </a:r>
            <a:r>
              <a:rPr lang="ru-RU" b="1" dirty="0">
                <a:solidFill>
                  <a:srgbClr val="FFFF99"/>
                </a:solidFill>
                <a:effectLst>
                  <a:outerShdw blurRad="38100" dist="38100" dir="2700000" algn="tl">
                    <a:srgbClr val="000000">
                      <a:alpha val="43137"/>
                    </a:srgbClr>
                  </a:outerShdw>
                </a:effectLst>
                <a:latin typeface="Arial" charset="0"/>
                <a:cs typeface="Arial" charset="0"/>
              </a:rPr>
              <a:t> </a:t>
            </a:r>
            <a:r>
              <a:rPr lang="ru-RU" b="1" dirty="0" err="1">
                <a:solidFill>
                  <a:srgbClr val="FFFF99"/>
                </a:solidFill>
                <a:effectLst>
                  <a:outerShdw blurRad="38100" dist="38100" dir="2700000" algn="tl">
                    <a:srgbClr val="000000">
                      <a:alpha val="43137"/>
                    </a:srgbClr>
                  </a:outerShdw>
                </a:effectLst>
                <a:latin typeface="Arial" charset="0"/>
                <a:cs typeface="Arial" charset="0"/>
              </a:rPr>
              <a:t>for</a:t>
            </a:r>
            <a:r>
              <a:rPr lang="ru-RU" b="1" dirty="0">
                <a:solidFill>
                  <a:srgbClr val="FFFF99"/>
                </a:solidFill>
                <a:effectLst>
                  <a:outerShdw blurRad="38100" dist="38100" dir="2700000" algn="tl">
                    <a:srgbClr val="000000">
                      <a:alpha val="43137"/>
                    </a:srgbClr>
                  </a:outerShdw>
                </a:effectLst>
                <a:latin typeface="Arial" charset="0"/>
                <a:cs typeface="Arial" charset="0"/>
              </a:rPr>
              <a:t> </a:t>
            </a:r>
            <a:r>
              <a:rPr lang="ru-RU" b="1" dirty="0" err="1">
                <a:solidFill>
                  <a:srgbClr val="FFFF99"/>
                </a:solidFill>
                <a:effectLst>
                  <a:outerShdw blurRad="38100" dist="38100" dir="2700000" algn="tl">
                    <a:srgbClr val="000000">
                      <a:alpha val="43137"/>
                    </a:srgbClr>
                  </a:outerShdw>
                </a:effectLst>
                <a:latin typeface="Arial" charset="0"/>
                <a:cs typeface="Arial" charset="0"/>
              </a:rPr>
              <a:t>oppmerksomheten</a:t>
            </a:r>
            <a:r>
              <a:rPr lang="ru-RU" b="1" dirty="0" smtClean="0">
                <a:solidFill>
                  <a:srgbClr val="FFFF99"/>
                </a:solidFill>
                <a:effectLst>
                  <a:outerShdw blurRad="38100" dist="38100" dir="2700000" algn="tl">
                    <a:srgbClr val="000000">
                      <a:alpha val="43137"/>
                    </a:srgbClr>
                  </a:outerShdw>
                </a:effectLst>
                <a:latin typeface="Arial" charset="0"/>
                <a:cs typeface="Arial" charset="0"/>
              </a:rPr>
              <a:t>!</a:t>
            </a:r>
            <a:r>
              <a:rPr lang="en-US" b="1" dirty="0" smtClean="0">
                <a:solidFill>
                  <a:srgbClr val="FFFF99"/>
                </a:solidFill>
                <a:effectLst>
                  <a:outerShdw blurRad="38100" dist="38100" dir="2700000" algn="tl">
                    <a:srgbClr val="000000">
                      <a:alpha val="43137"/>
                    </a:srgbClr>
                  </a:outerShdw>
                </a:effectLst>
                <a:latin typeface="Arial" charset="0"/>
                <a:cs typeface="Arial" charset="0"/>
              </a:rPr>
              <a:t/>
            </a:r>
            <a:br>
              <a:rPr lang="en-US" b="1" dirty="0" smtClean="0">
                <a:solidFill>
                  <a:srgbClr val="FFFF99"/>
                </a:solidFill>
                <a:effectLst>
                  <a:outerShdw blurRad="38100" dist="38100" dir="2700000" algn="tl">
                    <a:srgbClr val="000000">
                      <a:alpha val="43137"/>
                    </a:srgbClr>
                  </a:outerShdw>
                </a:effectLst>
                <a:latin typeface="Arial" charset="0"/>
                <a:cs typeface="Arial" charset="0"/>
              </a:rPr>
            </a:br>
            <a:r>
              <a:rPr lang="ru-RU" b="1" dirty="0">
                <a:solidFill>
                  <a:srgbClr val="FFFF99"/>
                </a:solidFill>
                <a:effectLst>
                  <a:outerShdw blurRad="38100" dist="38100" dir="2700000" algn="tl">
                    <a:srgbClr val="000000">
                      <a:alpha val="43137"/>
                    </a:srgbClr>
                  </a:outerShdw>
                </a:effectLst>
                <a:latin typeface="Arial" charset="0"/>
                <a:cs typeface="Arial" charset="0"/>
              </a:rPr>
              <a:t/>
            </a:r>
            <a:br>
              <a:rPr lang="ru-RU" b="1" dirty="0">
                <a:solidFill>
                  <a:srgbClr val="FFFF99"/>
                </a:solidFill>
                <a:effectLst>
                  <a:outerShdw blurRad="38100" dist="38100" dir="2700000" algn="tl">
                    <a:srgbClr val="000000">
                      <a:alpha val="43137"/>
                    </a:srgbClr>
                  </a:outerShdw>
                </a:effectLst>
                <a:latin typeface="Arial" charset="0"/>
                <a:cs typeface="Arial" charset="0"/>
              </a:rPr>
            </a:br>
            <a:r>
              <a:rPr lang="fi-FI" b="1" i="1" dirty="0">
                <a:solidFill>
                  <a:srgbClr val="99FFCC"/>
                </a:solidFill>
                <a:effectLst>
                  <a:outerShdw blurRad="38100" dist="38100" dir="2700000" algn="tl">
                    <a:srgbClr val="000000">
                      <a:alpha val="43137"/>
                    </a:srgbClr>
                  </a:outerShdw>
                </a:effectLst>
                <a:latin typeface="Arial" pitchFamily="34" charset="0"/>
                <a:cs typeface="Arial" pitchFamily="34" charset="0"/>
              </a:rPr>
              <a:t>Kiitos mielenkiinnosta!</a:t>
            </a:r>
            <a:r>
              <a:rPr lang="ru-RU" b="1" i="1" dirty="0">
                <a:solidFill>
                  <a:srgbClr val="99FFCC"/>
                </a:solidFill>
                <a:effectLst>
                  <a:outerShdw blurRad="38100" dist="38100" dir="2700000" algn="tl">
                    <a:srgbClr val="000000">
                      <a:alpha val="43137"/>
                    </a:srgbClr>
                  </a:outerShdw>
                </a:effectLst>
                <a:latin typeface="Arial" pitchFamily="34" charset="0"/>
                <a:cs typeface="Arial" pitchFamily="34" charset="0"/>
              </a:rPr>
              <a:t/>
            </a:r>
            <a:br>
              <a:rPr lang="ru-RU" b="1" i="1" dirty="0">
                <a:solidFill>
                  <a:srgbClr val="99FFCC"/>
                </a:solidFill>
                <a:effectLst>
                  <a:outerShdw blurRad="38100" dist="38100" dir="2700000" algn="tl">
                    <a:srgbClr val="000000">
                      <a:alpha val="43137"/>
                    </a:srgbClr>
                  </a:outerShdw>
                </a:effectLst>
                <a:latin typeface="Arial" pitchFamily="34" charset="0"/>
                <a:cs typeface="Arial" pitchFamily="34" charset="0"/>
              </a:rPr>
            </a:br>
            <a:endParaRPr lang="ru-RU" b="1" i="1" dirty="0" smtClean="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940041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endParaRPr lang="ru-RU" smtClean="0"/>
          </a:p>
        </p:txBody>
      </p:sp>
      <p:pic>
        <p:nvPicPr>
          <p:cNvPr id="6147" name="Picture 3" descr="institute[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extLst>
      <p:ext uri="{BB962C8B-B14F-4D97-AF65-F5344CB8AC3E}">
        <p14:creationId xmlns:p14="http://schemas.microsoft.com/office/powerpoint/2010/main" val="18109802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Text Box 10"/>
          <p:cNvSpPr txBox="1">
            <a:spLocks noChangeArrowheads="1"/>
          </p:cNvSpPr>
          <p:nvPr/>
        </p:nvSpPr>
        <p:spPr bwMode="auto">
          <a:xfrm>
            <a:off x="752475" y="112713"/>
            <a:ext cx="7958138" cy="868362"/>
          </a:xfrm>
          <a:prstGeom prst="rect">
            <a:avLst/>
          </a:prstGeom>
          <a:solidFill>
            <a:schemeClr val="bg1"/>
          </a:solidFill>
          <a:ln w="22225" algn="ctr">
            <a:noFill/>
            <a:miter lim="800000"/>
            <a:headEnd/>
            <a:tailEnd/>
          </a:ln>
        </p:spPr>
        <p:txBody>
          <a:bodyPr>
            <a:spAutoFit/>
          </a:bodyPr>
          <a:lstStyle/>
          <a:p>
            <a:pPr algn="ctr" fontAlgn="base">
              <a:lnSpc>
                <a:spcPct val="90000"/>
              </a:lnSpc>
              <a:spcBef>
                <a:spcPct val="50000"/>
              </a:spcBef>
              <a:spcAft>
                <a:spcPct val="20000"/>
              </a:spcAft>
              <a:buClr>
                <a:srgbClr val="CC0000"/>
              </a:buClr>
              <a:buSzPct val="125000"/>
              <a:buFont typeface="Wingdings" pitchFamily="2" charset="2"/>
              <a:buNone/>
              <a:defRPr/>
            </a:pPr>
            <a:r>
              <a:rPr lang="en-US" sz="2800" b="1" dirty="0">
                <a:solidFill>
                  <a:srgbClr val="2D2D8A">
                    <a:lumMod val="75000"/>
                  </a:srgbClr>
                </a:solidFill>
              </a:rPr>
              <a:t>SCIENTIFIC, TECHNICAL AND INNOVATION COMPLEX</a:t>
            </a:r>
            <a:endParaRPr lang="ru-RU" sz="2800" b="1" dirty="0">
              <a:solidFill>
                <a:srgbClr val="2D2D8A">
                  <a:lumMod val="75000"/>
                </a:srgbClr>
              </a:solidFill>
            </a:endParaRPr>
          </a:p>
        </p:txBody>
      </p:sp>
      <p:pic>
        <p:nvPicPr>
          <p:cNvPr id="15363" name="Picture 6" descr="51_ger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953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19"/>
          <p:cNvSpPr txBox="1">
            <a:spLocks noChangeArrowheads="1"/>
          </p:cNvSpPr>
          <p:nvPr/>
        </p:nvSpPr>
        <p:spPr bwMode="auto">
          <a:xfrm>
            <a:off x="1500188" y="1857375"/>
            <a:ext cx="4321175" cy="1495425"/>
          </a:xfrm>
          <a:prstGeom prst="rect">
            <a:avLst/>
          </a:prstGeom>
          <a:solidFill>
            <a:schemeClr val="bg1">
              <a:alpha val="29019"/>
            </a:schemeClr>
          </a:solidFill>
          <a:ln>
            <a:noFill/>
          </a:ln>
          <a:extLst>
            <a:ext uri="{91240B29-F687-4F45-9708-019B960494DF}">
              <a14:hiddenLine xmlns:a14="http://schemas.microsoft.com/office/drawing/2010/main" w="22225" algn="ctr">
                <a:solidFill>
                  <a:srgbClr val="000000"/>
                </a:solidFill>
                <a:miter lim="800000"/>
                <a:headEnd/>
                <a:tailEnd/>
              </a14:hiddenLine>
            </a:ext>
          </a:extLst>
        </p:spPr>
        <p:txBody>
          <a:bodyPr>
            <a:spAutoFit/>
          </a:bodyPr>
          <a:lstStyle>
            <a:lvl1pPr eaLnBrk="0" hangingPunct="0">
              <a:defRPr sz="1400" b="1">
                <a:solidFill>
                  <a:schemeClr val="tx1"/>
                </a:solidFill>
                <a:latin typeface="Arial" charset="0"/>
              </a:defRPr>
            </a:lvl1pPr>
            <a:lvl2pPr marL="742950" indent="-285750" eaLnBrk="0" hangingPunct="0">
              <a:defRPr sz="1400" b="1">
                <a:solidFill>
                  <a:schemeClr val="tx1"/>
                </a:solidFill>
                <a:latin typeface="Arial" charset="0"/>
              </a:defRPr>
            </a:lvl2pPr>
            <a:lvl3pPr marL="1143000" indent="-228600" eaLnBrk="0" hangingPunct="0">
              <a:defRPr sz="1400" b="1">
                <a:solidFill>
                  <a:schemeClr val="tx1"/>
                </a:solidFill>
                <a:latin typeface="Arial" charset="0"/>
              </a:defRPr>
            </a:lvl3pPr>
            <a:lvl4pPr marL="1600200" indent="-228600" eaLnBrk="0" hangingPunct="0">
              <a:defRPr sz="1400" b="1">
                <a:solidFill>
                  <a:schemeClr val="tx1"/>
                </a:solidFill>
                <a:latin typeface="Arial" charset="0"/>
              </a:defRPr>
            </a:lvl4pPr>
            <a:lvl5pPr marL="2057400" indent="-228600" eaLnBrk="0" hangingPunct="0">
              <a:defRPr sz="1400" b="1">
                <a:solidFill>
                  <a:schemeClr val="tx1"/>
                </a:solidFill>
                <a:latin typeface="Arial" charset="0"/>
              </a:defRPr>
            </a:lvl5pPr>
            <a:lvl6pPr marL="2514600" indent="-228600" algn="ctr" eaLnBrk="0" fontAlgn="base" hangingPunct="0">
              <a:spcBef>
                <a:spcPct val="20000"/>
              </a:spcBef>
              <a:spcAft>
                <a:spcPct val="20000"/>
              </a:spcAft>
              <a:buClr>
                <a:srgbClr val="CC0000"/>
              </a:buClr>
              <a:buSzPct val="125000"/>
              <a:buFont typeface="Wingdings" pitchFamily="2" charset="2"/>
              <a:buChar char="ü"/>
              <a:defRPr sz="1400" b="1">
                <a:solidFill>
                  <a:schemeClr val="tx1"/>
                </a:solidFill>
                <a:latin typeface="Arial" charset="0"/>
              </a:defRPr>
            </a:lvl6pPr>
            <a:lvl7pPr marL="2971800" indent="-228600" algn="ctr" eaLnBrk="0" fontAlgn="base" hangingPunct="0">
              <a:spcBef>
                <a:spcPct val="20000"/>
              </a:spcBef>
              <a:spcAft>
                <a:spcPct val="20000"/>
              </a:spcAft>
              <a:buClr>
                <a:srgbClr val="CC0000"/>
              </a:buClr>
              <a:buSzPct val="125000"/>
              <a:buFont typeface="Wingdings" pitchFamily="2" charset="2"/>
              <a:buChar char="ü"/>
              <a:defRPr sz="1400" b="1">
                <a:solidFill>
                  <a:schemeClr val="tx1"/>
                </a:solidFill>
                <a:latin typeface="Arial" charset="0"/>
              </a:defRPr>
            </a:lvl7pPr>
            <a:lvl8pPr marL="3429000" indent="-228600" algn="ctr" eaLnBrk="0" fontAlgn="base" hangingPunct="0">
              <a:spcBef>
                <a:spcPct val="20000"/>
              </a:spcBef>
              <a:spcAft>
                <a:spcPct val="20000"/>
              </a:spcAft>
              <a:buClr>
                <a:srgbClr val="CC0000"/>
              </a:buClr>
              <a:buSzPct val="125000"/>
              <a:buFont typeface="Wingdings" pitchFamily="2" charset="2"/>
              <a:buChar char="ü"/>
              <a:defRPr sz="1400" b="1">
                <a:solidFill>
                  <a:schemeClr val="tx1"/>
                </a:solidFill>
                <a:latin typeface="Arial" charset="0"/>
              </a:defRPr>
            </a:lvl8pPr>
            <a:lvl9pPr marL="3886200" indent="-228600" algn="ctr" eaLnBrk="0" fontAlgn="base" hangingPunct="0">
              <a:spcBef>
                <a:spcPct val="20000"/>
              </a:spcBef>
              <a:spcAft>
                <a:spcPct val="20000"/>
              </a:spcAft>
              <a:buClr>
                <a:srgbClr val="CC0000"/>
              </a:buClr>
              <a:buSzPct val="125000"/>
              <a:buFont typeface="Wingdings" pitchFamily="2" charset="2"/>
              <a:buChar char="ü"/>
              <a:defRPr sz="1400" b="1">
                <a:solidFill>
                  <a:schemeClr val="tx1"/>
                </a:solidFill>
                <a:latin typeface="Arial" charset="0"/>
              </a:defRPr>
            </a:lvl9pPr>
          </a:lstStyle>
          <a:p>
            <a:pPr algn="just" eaLnBrk="1" fontAlgn="base" hangingPunct="1">
              <a:spcBef>
                <a:spcPct val="50000"/>
              </a:spcBef>
              <a:spcAft>
                <a:spcPct val="20000"/>
              </a:spcAft>
              <a:buClr>
                <a:srgbClr val="CC0000"/>
              </a:buClr>
              <a:buSzPct val="125000"/>
              <a:buFont typeface="Wingdings" pitchFamily="2" charset="2"/>
              <a:buNone/>
            </a:pPr>
            <a:r>
              <a:rPr lang="en-US" sz="1600" smtClean="0">
                <a:solidFill>
                  <a:srgbClr val="C00000"/>
                </a:solidFill>
              </a:rPr>
              <a:t>In the Kola Science Center of RAS there are </a:t>
            </a:r>
            <a:r>
              <a:rPr lang="ru-RU" sz="1600" smtClean="0">
                <a:solidFill>
                  <a:srgbClr val="C00000"/>
                </a:solidFill>
              </a:rPr>
              <a:t>11</a:t>
            </a:r>
            <a:r>
              <a:rPr lang="en-US" sz="1600" smtClean="0">
                <a:solidFill>
                  <a:srgbClr val="C00000"/>
                </a:solidFill>
              </a:rPr>
              <a:t> Research Institutes from whish 9 are located in Apatity City. </a:t>
            </a:r>
          </a:p>
          <a:p>
            <a:pPr algn="just" eaLnBrk="1" fontAlgn="base" hangingPunct="1">
              <a:spcBef>
                <a:spcPct val="50000"/>
              </a:spcBef>
              <a:spcAft>
                <a:spcPct val="20000"/>
              </a:spcAft>
              <a:buClr>
                <a:srgbClr val="CC0000"/>
              </a:buClr>
              <a:buSzPct val="125000"/>
              <a:buFont typeface="Wingdings" pitchFamily="2" charset="2"/>
              <a:buNone/>
            </a:pPr>
            <a:r>
              <a:rPr lang="en-US" sz="1600" smtClean="0">
                <a:solidFill>
                  <a:srgbClr val="C00000"/>
                </a:solidFill>
              </a:rPr>
              <a:t>Total Number of Workers at Kola Science Center are 1547 persons</a:t>
            </a:r>
            <a:endParaRPr lang="ru-RU" sz="1600" smtClean="0">
              <a:solidFill>
                <a:srgbClr val="C00000"/>
              </a:solidFill>
            </a:endParaRPr>
          </a:p>
        </p:txBody>
      </p:sp>
      <p:sp>
        <p:nvSpPr>
          <p:cNvPr id="15365" name="Text Box 20"/>
          <p:cNvSpPr txBox="1">
            <a:spLocks noChangeArrowheads="1"/>
          </p:cNvSpPr>
          <p:nvPr/>
        </p:nvSpPr>
        <p:spPr bwMode="auto">
          <a:xfrm>
            <a:off x="250825" y="908050"/>
            <a:ext cx="8642350" cy="1016000"/>
          </a:xfrm>
          <a:prstGeom prst="rect">
            <a:avLst/>
          </a:prstGeom>
          <a:solidFill>
            <a:schemeClr val="bg1">
              <a:alpha val="29019"/>
            </a:schemeClr>
          </a:solidFill>
          <a:ln>
            <a:noFill/>
          </a:ln>
          <a:extLst>
            <a:ext uri="{91240B29-F687-4F45-9708-019B960494DF}">
              <a14:hiddenLine xmlns:a14="http://schemas.microsoft.com/office/drawing/2010/main" w="22225" algn="ctr">
                <a:solidFill>
                  <a:srgbClr val="000000"/>
                </a:solidFill>
                <a:miter lim="800000"/>
                <a:headEnd/>
                <a:tailEnd/>
              </a14:hiddenLine>
            </a:ext>
          </a:extLst>
        </p:spPr>
        <p:txBody>
          <a:bodyPr>
            <a:spAutoFit/>
          </a:bodyPr>
          <a:lstStyle>
            <a:lvl1pPr eaLnBrk="0" hangingPunct="0">
              <a:defRPr sz="1400" b="1">
                <a:solidFill>
                  <a:schemeClr val="tx1"/>
                </a:solidFill>
                <a:latin typeface="Arial" charset="0"/>
              </a:defRPr>
            </a:lvl1pPr>
            <a:lvl2pPr marL="742950" indent="-285750" eaLnBrk="0" hangingPunct="0">
              <a:defRPr sz="1400" b="1">
                <a:solidFill>
                  <a:schemeClr val="tx1"/>
                </a:solidFill>
                <a:latin typeface="Arial" charset="0"/>
              </a:defRPr>
            </a:lvl2pPr>
            <a:lvl3pPr marL="1143000" indent="-228600" eaLnBrk="0" hangingPunct="0">
              <a:defRPr sz="1400" b="1">
                <a:solidFill>
                  <a:schemeClr val="tx1"/>
                </a:solidFill>
                <a:latin typeface="Arial" charset="0"/>
              </a:defRPr>
            </a:lvl3pPr>
            <a:lvl4pPr marL="1600200" indent="-228600" eaLnBrk="0" hangingPunct="0">
              <a:defRPr sz="1400" b="1">
                <a:solidFill>
                  <a:schemeClr val="tx1"/>
                </a:solidFill>
                <a:latin typeface="Arial" charset="0"/>
              </a:defRPr>
            </a:lvl4pPr>
            <a:lvl5pPr marL="2057400" indent="-228600" eaLnBrk="0" hangingPunct="0">
              <a:defRPr sz="1400" b="1">
                <a:solidFill>
                  <a:schemeClr val="tx1"/>
                </a:solidFill>
                <a:latin typeface="Arial" charset="0"/>
              </a:defRPr>
            </a:lvl5pPr>
            <a:lvl6pPr marL="2514600" indent="-228600" algn="ctr" eaLnBrk="0" fontAlgn="base" hangingPunct="0">
              <a:spcBef>
                <a:spcPct val="20000"/>
              </a:spcBef>
              <a:spcAft>
                <a:spcPct val="20000"/>
              </a:spcAft>
              <a:buClr>
                <a:srgbClr val="CC0000"/>
              </a:buClr>
              <a:buSzPct val="125000"/>
              <a:buFont typeface="Wingdings" pitchFamily="2" charset="2"/>
              <a:buChar char="ü"/>
              <a:defRPr sz="1400" b="1">
                <a:solidFill>
                  <a:schemeClr val="tx1"/>
                </a:solidFill>
                <a:latin typeface="Arial" charset="0"/>
              </a:defRPr>
            </a:lvl6pPr>
            <a:lvl7pPr marL="2971800" indent="-228600" algn="ctr" eaLnBrk="0" fontAlgn="base" hangingPunct="0">
              <a:spcBef>
                <a:spcPct val="20000"/>
              </a:spcBef>
              <a:spcAft>
                <a:spcPct val="20000"/>
              </a:spcAft>
              <a:buClr>
                <a:srgbClr val="CC0000"/>
              </a:buClr>
              <a:buSzPct val="125000"/>
              <a:buFont typeface="Wingdings" pitchFamily="2" charset="2"/>
              <a:buChar char="ü"/>
              <a:defRPr sz="1400" b="1">
                <a:solidFill>
                  <a:schemeClr val="tx1"/>
                </a:solidFill>
                <a:latin typeface="Arial" charset="0"/>
              </a:defRPr>
            </a:lvl7pPr>
            <a:lvl8pPr marL="3429000" indent="-228600" algn="ctr" eaLnBrk="0" fontAlgn="base" hangingPunct="0">
              <a:spcBef>
                <a:spcPct val="20000"/>
              </a:spcBef>
              <a:spcAft>
                <a:spcPct val="20000"/>
              </a:spcAft>
              <a:buClr>
                <a:srgbClr val="CC0000"/>
              </a:buClr>
              <a:buSzPct val="125000"/>
              <a:buFont typeface="Wingdings" pitchFamily="2" charset="2"/>
              <a:buChar char="ü"/>
              <a:defRPr sz="1400" b="1">
                <a:solidFill>
                  <a:schemeClr val="tx1"/>
                </a:solidFill>
                <a:latin typeface="Arial" charset="0"/>
              </a:defRPr>
            </a:lvl8pPr>
            <a:lvl9pPr marL="3886200" indent="-228600" algn="ctr" eaLnBrk="0" fontAlgn="base" hangingPunct="0">
              <a:spcBef>
                <a:spcPct val="20000"/>
              </a:spcBef>
              <a:spcAft>
                <a:spcPct val="20000"/>
              </a:spcAft>
              <a:buClr>
                <a:srgbClr val="CC0000"/>
              </a:buClr>
              <a:buSzPct val="125000"/>
              <a:buFont typeface="Wingdings" pitchFamily="2" charset="2"/>
              <a:buChar char="ü"/>
              <a:defRPr sz="1400" b="1">
                <a:solidFill>
                  <a:schemeClr val="tx1"/>
                </a:solidFill>
                <a:latin typeface="Arial" charset="0"/>
              </a:defRPr>
            </a:lvl9pPr>
          </a:lstStyle>
          <a:p>
            <a:pPr algn="just" eaLnBrk="1" fontAlgn="base" hangingPunct="1">
              <a:spcBef>
                <a:spcPct val="50000"/>
              </a:spcBef>
              <a:spcAft>
                <a:spcPct val="20000"/>
              </a:spcAft>
              <a:buClr>
                <a:srgbClr val="CC0000"/>
              </a:buClr>
              <a:buSzPct val="125000"/>
              <a:buFont typeface="Wingdings" pitchFamily="2" charset="2"/>
              <a:buNone/>
            </a:pPr>
            <a:r>
              <a:rPr lang="en-US" sz="2000" smtClean="0">
                <a:solidFill>
                  <a:srgbClr val="0000CC"/>
                </a:solidFill>
              </a:rPr>
              <a:t>Number of Workers in the Field of Research and Development are 2102 persons (on the beginning of 2008). Number of Post-Graduate Students are 534 persons.</a:t>
            </a:r>
            <a:endParaRPr lang="ru-RU" smtClean="0">
              <a:solidFill>
                <a:srgbClr val="0000CC"/>
              </a:solidFill>
            </a:endParaRPr>
          </a:p>
        </p:txBody>
      </p:sp>
      <p:sp>
        <p:nvSpPr>
          <p:cNvPr id="15366" name="Text Box 21"/>
          <p:cNvSpPr txBox="1">
            <a:spLocks noChangeArrowheads="1"/>
          </p:cNvSpPr>
          <p:nvPr/>
        </p:nvSpPr>
        <p:spPr bwMode="auto">
          <a:xfrm>
            <a:off x="5219700" y="4437063"/>
            <a:ext cx="3600450" cy="2406650"/>
          </a:xfrm>
          <a:prstGeom prst="rect">
            <a:avLst/>
          </a:prstGeom>
          <a:solidFill>
            <a:schemeClr val="bg1">
              <a:alpha val="29019"/>
            </a:schemeClr>
          </a:solidFill>
          <a:ln>
            <a:noFill/>
          </a:ln>
          <a:extLst>
            <a:ext uri="{91240B29-F687-4F45-9708-019B960494DF}">
              <a14:hiddenLine xmlns:a14="http://schemas.microsoft.com/office/drawing/2010/main" w="22225" algn="ctr">
                <a:solidFill>
                  <a:srgbClr val="000000"/>
                </a:solidFill>
                <a:miter lim="800000"/>
                <a:headEnd/>
                <a:tailEnd/>
              </a14:hiddenLine>
            </a:ext>
          </a:extLst>
        </p:spPr>
        <p:txBody>
          <a:bodyPr>
            <a:spAutoFit/>
          </a:bodyPr>
          <a:lstStyle>
            <a:lvl1pPr eaLnBrk="0" hangingPunct="0">
              <a:defRPr sz="1400" b="1">
                <a:solidFill>
                  <a:schemeClr val="tx1"/>
                </a:solidFill>
                <a:latin typeface="Arial" charset="0"/>
              </a:defRPr>
            </a:lvl1pPr>
            <a:lvl2pPr marL="742950" indent="-285750" eaLnBrk="0" hangingPunct="0">
              <a:defRPr sz="1400" b="1">
                <a:solidFill>
                  <a:schemeClr val="tx1"/>
                </a:solidFill>
                <a:latin typeface="Arial" charset="0"/>
              </a:defRPr>
            </a:lvl2pPr>
            <a:lvl3pPr marL="1143000" indent="-228600" eaLnBrk="0" hangingPunct="0">
              <a:defRPr sz="1400" b="1">
                <a:solidFill>
                  <a:schemeClr val="tx1"/>
                </a:solidFill>
                <a:latin typeface="Arial" charset="0"/>
              </a:defRPr>
            </a:lvl3pPr>
            <a:lvl4pPr marL="1600200" indent="-228600" eaLnBrk="0" hangingPunct="0">
              <a:defRPr sz="1400" b="1">
                <a:solidFill>
                  <a:schemeClr val="tx1"/>
                </a:solidFill>
                <a:latin typeface="Arial" charset="0"/>
              </a:defRPr>
            </a:lvl4pPr>
            <a:lvl5pPr marL="2057400" indent="-228600" eaLnBrk="0" hangingPunct="0">
              <a:defRPr sz="1400" b="1">
                <a:solidFill>
                  <a:schemeClr val="tx1"/>
                </a:solidFill>
                <a:latin typeface="Arial" charset="0"/>
              </a:defRPr>
            </a:lvl5pPr>
            <a:lvl6pPr marL="2514600" indent="-228600" algn="ctr" eaLnBrk="0" fontAlgn="base" hangingPunct="0">
              <a:spcBef>
                <a:spcPct val="20000"/>
              </a:spcBef>
              <a:spcAft>
                <a:spcPct val="20000"/>
              </a:spcAft>
              <a:buClr>
                <a:srgbClr val="CC0000"/>
              </a:buClr>
              <a:buSzPct val="125000"/>
              <a:buFont typeface="Wingdings" pitchFamily="2" charset="2"/>
              <a:buChar char="ü"/>
              <a:defRPr sz="1400" b="1">
                <a:solidFill>
                  <a:schemeClr val="tx1"/>
                </a:solidFill>
                <a:latin typeface="Arial" charset="0"/>
              </a:defRPr>
            </a:lvl6pPr>
            <a:lvl7pPr marL="2971800" indent="-228600" algn="ctr" eaLnBrk="0" fontAlgn="base" hangingPunct="0">
              <a:spcBef>
                <a:spcPct val="20000"/>
              </a:spcBef>
              <a:spcAft>
                <a:spcPct val="20000"/>
              </a:spcAft>
              <a:buClr>
                <a:srgbClr val="CC0000"/>
              </a:buClr>
              <a:buSzPct val="125000"/>
              <a:buFont typeface="Wingdings" pitchFamily="2" charset="2"/>
              <a:buChar char="ü"/>
              <a:defRPr sz="1400" b="1">
                <a:solidFill>
                  <a:schemeClr val="tx1"/>
                </a:solidFill>
                <a:latin typeface="Arial" charset="0"/>
              </a:defRPr>
            </a:lvl7pPr>
            <a:lvl8pPr marL="3429000" indent="-228600" algn="ctr" eaLnBrk="0" fontAlgn="base" hangingPunct="0">
              <a:spcBef>
                <a:spcPct val="20000"/>
              </a:spcBef>
              <a:spcAft>
                <a:spcPct val="20000"/>
              </a:spcAft>
              <a:buClr>
                <a:srgbClr val="CC0000"/>
              </a:buClr>
              <a:buSzPct val="125000"/>
              <a:buFont typeface="Wingdings" pitchFamily="2" charset="2"/>
              <a:buChar char="ü"/>
              <a:defRPr sz="1400" b="1">
                <a:solidFill>
                  <a:schemeClr val="tx1"/>
                </a:solidFill>
                <a:latin typeface="Arial" charset="0"/>
              </a:defRPr>
            </a:lvl8pPr>
            <a:lvl9pPr marL="3886200" indent="-228600" algn="ctr" eaLnBrk="0" fontAlgn="base" hangingPunct="0">
              <a:spcBef>
                <a:spcPct val="20000"/>
              </a:spcBef>
              <a:spcAft>
                <a:spcPct val="20000"/>
              </a:spcAft>
              <a:buClr>
                <a:srgbClr val="CC0000"/>
              </a:buClr>
              <a:buSzPct val="125000"/>
              <a:buFont typeface="Wingdings" pitchFamily="2" charset="2"/>
              <a:buChar char="ü"/>
              <a:defRPr sz="1400" b="1">
                <a:solidFill>
                  <a:schemeClr val="tx1"/>
                </a:solidFill>
                <a:latin typeface="Arial" charset="0"/>
              </a:defRPr>
            </a:lvl9pPr>
          </a:lstStyle>
          <a:p>
            <a:pPr algn="ctr" eaLnBrk="1" fontAlgn="base" hangingPunct="1">
              <a:spcBef>
                <a:spcPct val="20000"/>
              </a:spcBef>
              <a:spcAft>
                <a:spcPct val="20000"/>
              </a:spcAft>
              <a:buClr>
                <a:srgbClr val="CC0000"/>
              </a:buClr>
              <a:buSzPct val="125000"/>
              <a:buFont typeface="Wingdings" pitchFamily="2" charset="2"/>
              <a:buChar char="ü"/>
            </a:pPr>
            <a:r>
              <a:rPr lang="en-US" sz="1600" smtClean="0">
                <a:solidFill>
                  <a:srgbClr val="000000"/>
                </a:solidFill>
              </a:rPr>
              <a:t>In 2007 the Financing Volume of Scientific and Technical Works has made </a:t>
            </a:r>
            <a:r>
              <a:rPr lang="en-US" sz="1600" smtClean="0">
                <a:solidFill>
                  <a:srgbClr val="0000CC"/>
                </a:solidFill>
              </a:rPr>
              <a:t>1,8 billion RBL, </a:t>
            </a:r>
            <a:r>
              <a:rPr lang="en-US" sz="1600" smtClean="0">
                <a:solidFill>
                  <a:srgbClr val="000000"/>
                </a:solidFill>
              </a:rPr>
              <a:t>including at the Kola Science Center of RAS - </a:t>
            </a:r>
            <a:r>
              <a:rPr lang="en-US" sz="1600" smtClean="0">
                <a:solidFill>
                  <a:srgbClr val="0000CC"/>
                </a:solidFill>
              </a:rPr>
              <a:t>0,8 billion rbl. </a:t>
            </a:r>
          </a:p>
          <a:p>
            <a:pPr algn="ctr" eaLnBrk="1" fontAlgn="base" hangingPunct="1">
              <a:spcBef>
                <a:spcPct val="20000"/>
              </a:spcBef>
              <a:spcAft>
                <a:spcPct val="20000"/>
              </a:spcAft>
              <a:buClr>
                <a:srgbClr val="CC0000"/>
              </a:buClr>
              <a:buSzPct val="125000"/>
              <a:buFont typeface="Wingdings" pitchFamily="2" charset="2"/>
              <a:buChar char="ü"/>
            </a:pPr>
            <a:r>
              <a:rPr lang="en-US" sz="1600" smtClean="0">
                <a:solidFill>
                  <a:srgbClr val="000000"/>
                </a:solidFill>
              </a:rPr>
              <a:t>Number of the Enterprises used the Advanced Industrial Technologies (Innovations):     2005 - </a:t>
            </a:r>
            <a:r>
              <a:rPr lang="en-US" sz="1600" smtClean="0">
                <a:solidFill>
                  <a:srgbClr val="0000CC"/>
                </a:solidFill>
              </a:rPr>
              <a:t>209</a:t>
            </a:r>
            <a:r>
              <a:rPr lang="en-US" sz="1600" smtClean="0">
                <a:solidFill>
                  <a:srgbClr val="000000"/>
                </a:solidFill>
              </a:rPr>
              <a:t>, 2007 - </a:t>
            </a:r>
            <a:r>
              <a:rPr lang="en-US" sz="1600" smtClean="0">
                <a:solidFill>
                  <a:srgbClr val="0000CC"/>
                </a:solidFill>
              </a:rPr>
              <a:t>223</a:t>
            </a:r>
            <a:r>
              <a:rPr lang="en-US" sz="1600" smtClean="0">
                <a:solidFill>
                  <a:srgbClr val="000000"/>
                </a:solidFill>
              </a:rPr>
              <a:t>.</a:t>
            </a:r>
            <a:endParaRPr lang="ru-RU" sz="1600" smtClean="0">
              <a:solidFill>
                <a:srgbClr val="0000FF"/>
              </a:solidFill>
            </a:endParaRPr>
          </a:p>
        </p:txBody>
      </p:sp>
      <p:pic>
        <p:nvPicPr>
          <p:cNvPr id="15367"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916113"/>
            <a:ext cx="1304925"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a14:hiddenLine>
            </a:ext>
          </a:extLst>
        </p:spPr>
      </p:pic>
      <p:pic>
        <p:nvPicPr>
          <p:cNvPr id="15368"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1916113"/>
            <a:ext cx="294640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a14:hiddenLine>
            </a:ext>
          </a:extLst>
        </p:spPr>
      </p:pic>
      <p:pic>
        <p:nvPicPr>
          <p:cNvPr id="15369"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 y="3848100"/>
            <a:ext cx="3887788"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lgn="ctr">
                <a:solidFill>
                  <a:srgbClr val="000000"/>
                </a:solidFill>
                <a:miter lim="800000"/>
                <a:headEnd/>
                <a:tailEnd/>
              </a14:hiddenLine>
            </a:ext>
          </a:extLst>
        </p:spPr>
      </p:pic>
      <p:pic>
        <p:nvPicPr>
          <p:cNvPr id="15370"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1013" y="5173663"/>
            <a:ext cx="1944687"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27" descr="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6250" y="3475038"/>
            <a:ext cx="1916113"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78509"/>
      </p:ext>
    </p:extLst>
  </p:cSld>
  <p:clrMapOvr>
    <a:masterClrMapping/>
  </p:clrMapOvr>
  <p:transition spd="med">
    <p:strips dir="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8157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5"/>
          <p:cNvSpPr>
            <a:spLocks noGrp="1" noChangeArrowheads="1"/>
          </p:cNvSpPr>
          <p:nvPr>
            <p:ph type="ctrTitle"/>
          </p:nvPr>
        </p:nvSpPr>
        <p:spPr>
          <a:xfrm>
            <a:off x="539552" y="692697"/>
            <a:ext cx="8280922" cy="3096343"/>
          </a:xfrm>
        </p:spPr>
        <p:txBody>
          <a:bodyPr/>
          <a:lstStyle/>
          <a:p>
            <a:r>
              <a:rPr lang="ru-RU" dirty="0" smtClean="0">
                <a:solidFill>
                  <a:schemeClr val="accent6">
                    <a:lumMod val="75000"/>
                  </a:schemeClr>
                </a:solidFill>
              </a:rPr>
              <a:t/>
            </a:r>
            <a:br>
              <a:rPr lang="ru-RU" dirty="0" smtClean="0">
                <a:solidFill>
                  <a:schemeClr val="accent6">
                    <a:lumMod val="75000"/>
                  </a:schemeClr>
                </a:solidFill>
              </a:rPr>
            </a:br>
            <a:endParaRPr lang="ru-RU" b="1" dirty="0" smtClean="0">
              <a:solidFill>
                <a:schemeClr val="accent6">
                  <a:lumMod val="75000"/>
                </a:schemeClr>
              </a:solidFill>
            </a:endParaRPr>
          </a:p>
        </p:txBody>
      </p:sp>
      <p:sp>
        <p:nvSpPr>
          <p:cNvPr id="28676" name="Rectangle 6"/>
          <p:cNvSpPr>
            <a:spLocks noGrp="1" noChangeArrowheads="1"/>
          </p:cNvSpPr>
          <p:nvPr>
            <p:ph type="subTitle" idx="1"/>
          </p:nvPr>
        </p:nvSpPr>
        <p:spPr/>
        <p:txBody>
          <a:bodyPr/>
          <a:lstStyle/>
          <a:p>
            <a:pPr eaLnBrk="1" hangingPunct="1"/>
            <a:endParaRPr lang="ru-RU" dirty="0" smtClean="0"/>
          </a:p>
        </p:txBody>
      </p:sp>
      <p:sp>
        <p:nvSpPr>
          <p:cNvPr id="2" name="Прямоугольник 1"/>
          <p:cNvSpPr/>
          <p:nvPr/>
        </p:nvSpPr>
        <p:spPr>
          <a:xfrm>
            <a:off x="166331" y="168980"/>
            <a:ext cx="7969393" cy="954107"/>
          </a:xfrm>
          <a:prstGeom prst="rect">
            <a:avLst/>
          </a:prstGeom>
        </p:spPr>
        <p:txBody>
          <a:bodyPr wrap="square">
            <a:spAutoFit/>
          </a:bodyPr>
          <a:lstStyle/>
          <a:p>
            <a:pPr algn="ctr"/>
            <a:r>
              <a:rPr lang="en-US" sz="2800" b="1" dirty="0" smtClean="0">
                <a:solidFill>
                  <a:schemeClr val="accent6">
                    <a:lumMod val="75000"/>
                  </a:schemeClr>
                </a:solidFill>
              </a:rPr>
              <a:t>Three pillars of sustainable </a:t>
            </a:r>
            <a:endParaRPr lang="en-US" sz="2800" b="1" dirty="0" smtClean="0">
              <a:solidFill>
                <a:schemeClr val="accent6">
                  <a:lumMod val="75000"/>
                </a:schemeClr>
              </a:solidFill>
            </a:endParaRPr>
          </a:p>
          <a:p>
            <a:pPr algn="ctr"/>
            <a:r>
              <a:rPr lang="en-US" sz="2800" b="1" dirty="0" smtClean="0">
                <a:solidFill>
                  <a:schemeClr val="accent6">
                    <a:lumMod val="75000"/>
                  </a:schemeClr>
                </a:solidFill>
              </a:rPr>
              <a:t>development in </a:t>
            </a:r>
            <a:r>
              <a:rPr lang="en-US" sz="2800" b="1" dirty="0" smtClean="0">
                <a:solidFill>
                  <a:schemeClr val="accent6">
                    <a:lumMod val="75000"/>
                  </a:schemeClr>
                </a:solidFill>
              </a:rPr>
              <a:t>Arctic</a:t>
            </a:r>
            <a:endParaRPr lang="ru-RU" sz="2800" b="1" dirty="0">
              <a:solidFill>
                <a:schemeClr val="accent6">
                  <a:lumMod val="75000"/>
                </a:schemeClr>
              </a:solidFill>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331" y="1340768"/>
            <a:ext cx="8681672"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2153" y="0"/>
            <a:ext cx="1640607" cy="98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68923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Заголовок 1"/>
          <p:cNvSpPr>
            <a:spLocks noGrp="1"/>
          </p:cNvSpPr>
          <p:nvPr>
            <p:ph type="title"/>
          </p:nvPr>
        </p:nvSpPr>
        <p:spPr bwMode="auto">
          <a:xfrm>
            <a:off x="457200" y="274641"/>
            <a:ext cx="8475786" cy="3875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800" b="1" u="sng" dirty="0" smtClean="0">
                <a:solidFill>
                  <a:srgbClr val="002060"/>
                </a:solidFill>
                <a:latin typeface="Arial" pitchFamily="34" charset="0"/>
                <a:cs typeface="Arial" pitchFamily="34" charset="0"/>
              </a:rPr>
              <a:t>The main goals in the sustainable management of the natural resources using in Arctic regions are:</a:t>
            </a:r>
            <a:br>
              <a:rPr lang="en-US" sz="2800" b="1" u="sng" dirty="0" smtClean="0">
                <a:solidFill>
                  <a:srgbClr val="002060"/>
                </a:solidFill>
                <a:latin typeface="Arial" pitchFamily="34" charset="0"/>
                <a:cs typeface="Arial" pitchFamily="34" charset="0"/>
              </a:rPr>
            </a:br>
            <a:r>
              <a:rPr lang="ru-RU" sz="2800" b="1" dirty="0" smtClean="0">
                <a:solidFill>
                  <a:srgbClr val="002060"/>
                </a:solidFill>
                <a:latin typeface="Arial" pitchFamily="34" charset="0"/>
                <a:cs typeface="Arial" pitchFamily="34" charset="0"/>
              </a:rPr>
              <a:t/>
            </a:r>
            <a:br>
              <a:rPr lang="ru-RU" sz="2800" b="1" dirty="0" smtClean="0">
                <a:solidFill>
                  <a:srgbClr val="002060"/>
                </a:solidFill>
                <a:latin typeface="Arial" pitchFamily="34" charset="0"/>
                <a:cs typeface="Arial" pitchFamily="34" charset="0"/>
              </a:rPr>
            </a:br>
            <a:r>
              <a:rPr lang="en-US" b="1" dirty="0" smtClean="0">
                <a:solidFill>
                  <a:srgbClr val="7030A0"/>
                </a:solidFill>
                <a:latin typeface="Arial" pitchFamily="34" charset="0"/>
                <a:cs typeface="Arial" pitchFamily="34" charset="0"/>
              </a:rPr>
              <a:t>Non-</a:t>
            </a:r>
            <a:r>
              <a:rPr lang="en-US" b="1" dirty="0" err="1" smtClean="0">
                <a:solidFill>
                  <a:srgbClr val="7030A0"/>
                </a:solidFill>
                <a:latin typeface="Arial" pitchFamily="34" charset="0"/>
                <a:cs typeface="Arial" pitchFamily="34" charset="0"/>
              </a:rPr>
              <a:t>depletable</a:t>
            </a:r>
            <a:r>
              <a:rPr lang="en-US" b="1" dirty="0" smtClean="0">
                <a:solidFill>
                  <a:srgbClr val="7030A0"/>
                </a:solidFill>
                <a:latin typeface="Arial" pitchFamily="34" charset="0"/>
                <a:cs typeface="Arial" pitchFamily="34" charset="0"/>
              </a:rPr>
              <a:t> use renewable and rational development of not renewable natural resources;</a:t>
            </a:r>
            <a:br>
              <a:rPr lang="en-US" b="1" dirty="0" smtClean="0">
                <a:solidFill>
                  <a:srgbClr val="7030A0"/>
                </a:solidFill>
                <a:latin typeface="Arial" pitchFamily="34" charset="0"/>
                <a:cs typeface="Arial" pitchFamily="34" charset="0"/>
              </a:rPr>
            </a:br>
            <a:r>
              <a:rPr lang="ru-RU" b="1" dirty="0" smtClean="0">
                <a:solidFill>
                  <a:srgbClr val="7030A0"/>
                </a:solidFill>
                <a:latin typeface="Arial" pitchFamily="34" charset="0"/>
                <a:cs typeface="Arial" pitchFamily="34" charset="0"/>
              </a:rPr>
              <a:t/>
            </a:r>
            <a:br>
              <a:rPr lang="ru-RU" b="1" dirty="0" smtClean="0">
                <a:solidFill>
                  <a:srgbClr val="7030A0"/>
                </a:solidFill>
                <a:latin typeface="Arial" pitchFamily="34" charset="0"/>
                <a:cs typeface="Arial" pitchFamily="34" charset="0"/>
              </a:rPr>
            </a:br>
            <a:r>
              <a:rPr lang="en-US" b="1" dirty="0" smtClean="0">
                <a:solidFill>
                  <a:srgbClr val="7030A0"/>
                </a:solidFill>
                <a:latin typeface="Arial" pitchFamily="34" charset="0"/>
                <a:cs typeface="Arial" pitchFamily="34" charset="0"/>
              </a:rPr>
              <a:t>Protection the environment from pollution;</a:t>
            </a:r>
            <a:br>
              <a:rPr lang="en-US" b="1" dirty="0" smtClean="0">
                <a:solidFill>
                  <a:srgbClr val="7030A0"/>
                </a:solidFill>
                <a:latin typeface="Arial" pitchFamily="34" charset="0"/>
                <a:cs typeface="Arial" pitchFamily="34" charset="0"/>
              </a:rPr>
            </a:br>
            <a:r>
              <a:rPr lang="ru-RU" b="1" dirty="0" smtClean="0">
                <a:solidFill>
                  <a:srgbClr val="7030A0"/>
                </a:solidFill>
                <a:latin typeface="Arial" pitchFamily="34" charset="0"/>
                <a:cs typeface="Arial" pitchFamily="34" charset="0"/>
              </a:rPr>
              <a:t/>
            </a:r>
            <a:br>
              <a:rPr lang="ru-RU" b="1" dirty="0" smtClean="0">
                <a:solidFill>
                  <a:srgbClr val="7030A0"/>
                </a:solidFill>
                <a:latin typeface="Arial" pitchFamily="34" charset="0"/>
                <a:cs typeface="Arial" pitchFamily="34" charset="0"/>
              </a:rPr>
            </a:br>
            <a:r>
              <a:rPr lang="en-US" b="1" dirty="0" smtClean="0">
                <a:solidFill>
                  <a:srgbClr val="7030A0"/>
                </a:solidFill>
                <a:latin typeface="Arial" pitchFamily="34" charset="0"/>
                <a:cs typeface="Arial" pitchFamily="34" charset="0"/>
              </a:rPr>
              <a:t>Preservation and rehabilitation of the landscape and biological diversity, sufficient for maintenance of ability of natural ecosystems to self-regulation and compensation of consequences of </a:t>
            </a:r>
            <a:r>
              <a:rPr lang="en-US" b="1" dirty="0" err="1" smtClean="0">
                <a:solidFill>
                  <a:srgbClr val="7030A0"/>
                </a:solidFill>
                <a:latin typeface="Arial" pitchFamily="34" charset="0"/>
                <a:cs typeface="Arial" pitchFamily="34" charset="0"/>
              </a:rPr>
              <a:t>anthropogenous</a:t>
            </a:r>
            <a:r>
              <a:rPr lang="en-US" b="1" dirty="0" smtClean="0">
                <a:solidFill>
                  <a:srgbClr val="7030A0"/>
                </a:solidFill>
                <a:latin typeface="Arial" pitchFamily="34" charset="0"/>
                <a:cs typeface="Arial" pitchFamily="34" charset="0"/>
              </a:rPr>
              <a:t> activity;</a:t>
            </a:r>
            <a:br>
              <a:rPr lang="en-US" b="1" dirty="0" smtClean="0">
                <a:solidFill>
                  <a:srgbClr val="7030A0"/>
                </a:solidFill>
                <a:latin typeface="Arial" pitchFamily="34" charset="0"/>
                <a:cs typeface="Arial" pitchFamily="34" charset="0"/>
              </a:rPr>
            </a:br>
            <a:r>
              <a:rPr lang="ru-RU" b="1" dirty="0" smtClean="0">
                <a:solidFill>
                  <a:srgbClr val="7030A0"/>
                </a:solidFill>
                <a:latin typeface="Arial" pitchFamily="34" charset="0"/>
                <a:cs typeface="Arial" pitchFamily="34" charset="0"/>
              </a:rPr>
              <a:t/>
            </a:r>
            <a:br>
              <a:rPr lang="ru-RU" b="1" dirty="0" smtClean="0">
                <a:solidFill>
                  <a:srgbClr val="7030A0"/>
                </a:solidFill>
                <a:latin typeface="Arial" pitchFamily="34" charset="0"/>
                <a:cs typeface="Arial" pitchFamily="34" charset="0"/>
              </a:rPr>
            </a:br>
            <a:r>
              <a:rPr lang="en-US" b="1" dirty="0" smtClean="0">
                <a:solidFill>
                  <a:srgbClr val="7030A0"/>
                </a:solidFill>
                <a:latin typeface="Arial" pitchFamily="34" charset="0"/>
                <a:cs typeface="Arial" pitchFamily="34" charset="0"/>
              </a:rPr>
              <a:t>Adaptation to global climate changes  in Arctic regions</a:t>
            </a:r>
            <a:r>
              <a:rPr lang="en-US" b="1" dirty="0" smtClean="0">
                <a:latin typeface="Arial" pitchFamily="34" charset="0"/>
                <a:cs typeface="Arial" pitchFamily="34" charset="0"/>
              </a:rPr>
              <a:t>.</a:t>
            </a:r>
            <a:endParaRPr lang="ru-RU" b="1" dirty="0" smtClean="0">
              <a:latin typeface="Arial" pitchFamily="34" charset="0"/>
              <a:cs typeface="Arial" pitchFamily="34" charset="0"/>
            </a:endParaRPr>
          </a:p>
        </p:txBody>
      </p:sp>
      <p:sp>
        <p:nvSpPr>
          <p:cNvPr id="6" name="Rectangle 4"/>
          <p:cNvSpPr>
            <a:spLocks noChangeArrowheads="1"/>
          </p:cNvSpPr>
          <p:nvPr/>
        </p:nvSpPr>
        <p:spPr bwMode="auto">
          <a:xfrm>
            <a:off x="8510955" y="6254750"/>
            <a:ext cx="422031" cy="266700"/>
          </a:xfrm>
          <a:prstGeom prst="rect">
            <a:avLst/>
          </a:prstGeom>
          <a:solidFill>
            <a:srgbClr val="FD9C0A"/>
          </a:solidFill>
          <a:ln w="9525">
            <a:noFill/>
            <a:miter lim="800000"/>
            <a:headEnd/>
            <a:tailEnd/>
          </a:ln>
          <a:effectLst/>
        </p:spPr>
        <p:txBody>
          <a:bodyPr wrap="none" anchor="ctr"/>
          <a:lstStyle/>
          <a:p>
            <a:pPr algn="ctr" eaLnBrk="0" fontAlgn="base" hangingPunct="0">
              <a:spcBef>
                <a:spcPct val="0"/>
              </a:spcBef>
              <a:spcAft>
                <a:spcPct val="0"/>
              </a:spcAft>
              <a:defRPr/>
            </a:pPr>
            <a:r>
              <a:rPr lang="en-US" sz="1600" b="1" dirty="0" smtClean="0">
                <a:solidFill>
                  <a:srgbClr val="FFFFFF"/>
                </a:solidFill>
                <a:effectLst>
                  <a:outerShdw blurRad="38100" dist="38100" dir="2700000" algn="tl">
                    <a:srgbClr val="000000"/>
                  </a:outerShdw>
                </a:effectLst>
                <a:latin typeface="Times" charset="-52"/>
              </a:rPr>
              <a:t>7</a:t>
            </a:r>
            <a:endParaRPr lang="en-US" sz="1600" b="1" dirty="0">
              <a:solidFill>
                <a:srgbClr val="FFFFFF"/>
              </a:solidFill>
              <a:effectLst>
                <a:outerShdw blurRad="38100" dist="38100" dir="2700000" algn="tl">
                  <a:srgbClr val="000000"/>
                </a:outerShdw>
              </a:effectLst>
              <a:latin typeface="Times" charset="-52"/>
            </a:endParaRPr>
          </a:p>
        </p:txBody>
      </p:sp>
    </p:spTree>
    <p:extLst>
      <p:ext uri="{BB962C8B-B14F-4D97-AF65-F5344CB8AC3E}">
        <p14:creationId xmlns:p14="http://schemas.microsoft.com/office/powerpoint/2010/main" val="4013888108"/>
      </p:ext>
    </p:extLst>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Times"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Times" charset="-52"/>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8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alpha val="42999"/>
          </a:srgbClr>
        </a:solidFill>
        <a:ln w="222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342900" marR="0" indent="-342900" algn="ctr" defTabSz="914400" rtl="0" eaLnBrk="1" fontAlgn="base" latinLnBrk="0" hangingPunct="1">
          <a:lnSpc>
            <a:spcPct val="100000"/>
          </a:lnSpc>
          <a:spcBef>
            <a:spcPct val="20000"/>
          </a:spcBef>
          <a:spcAft>
            <a:spcPct val="20000"/>
          </a:spcAft>
          <a:buClr>
            <a:srgbClr val="CC0000"/>
          </a:buClr>
          <a:buSzPct val="125000"/>
          <a:buFont typeface="Wingdings" pitchFamily="2" charset="2"/>
          <a:buChar char="ü"/>
          <a:tabLst/>
          <a:defRPr kumimoji="0" lang="ru-RU"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0000">
            <a:alpha val="42999"/>
          </a:srgbClr>
        </a:solidFill>
        <a:ln w="222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342900" marR="0" indent="-342900" algn="ctr" defTabSz="914400" rtl="0" eaLnBrk="1" fontAlgn="base" latinLnBrk="0" hangingPunct="1">
          <a:lnSpc>
            <a:spcPct val="100000"/>
          </a:lnSpc>
          <a:spcBef>
            <a:spcPct val="20000"/>
          </a:spcBef>
          <a:spcAft>
            <a:spcPct val="20000"/>
          </a:spcAft>
          <a:buClr>
            <a:srgbClr val="CC0000"/>
          </a:buClr>
          <a:buSzPct val="125000"/>
          <a:buFont typeface="Wingdings" pitchFamily="2" charset="2"/>
          <a:buChar char="ü"/>
          <a:tabLst/>
          <a:defRPr kumimoji="0" lang="ru-RU" sz="1400" b="1" i="0" u="none" strike="noStrike" cap="none" normalizeH="0" baseline="0" smtClean="0">
            <a:ln>
              <a:noFill/>
            </a:ln>
            <a:solidFill>
              <a:schemeClr val="tx1"/>
            </a:solidFill>
            <a:effectLst/>
            <a:latin typeface="Arial"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280</TotalTime>
  <Words>619</Words>
  <Application>Microsoft Office PowerPoint</Application>
  <PresentationFormat>Экран (4:3)</PresentationFormat>
  <Paragraphs>123</Paragraphs>
  <Slides>48</Slides>
  <Notes>3</Notes>
  <HiddenSlides>0</HiddenSlides>
  <MMClips>0</MMClips>
  <ScaleCrop>false</ScaleCrop>
  <HeadingPairs>
    <vt:vector size="6" baseType="variant">
      <vt:variant>
        <vt:lpstr>Тема</vt:lpstr>
      </vt:variant>
      <vt:variant>
        <vt:i4>17</vt:i4>
      </vt:variant>
      <vt:variant>
        <vt:lpstr>Внедренные серверы OLE</vt:lpstr>
      </vt:variant>
      <vt:variant>
        <vt:i4>1</vt:i4>
      </vt:variant>
      <vt:variant>
        <vt:lpstr>Заголовки слайдов</vt:lpstr>
      </vt:variant>
      <vt:variant>
        <vt:i4>48</vt:i4>
      </vt:variant>
    </vt:vector>
  </HeadingPairs>
  <TitlesOfParts>
    <vt:vector size="66" baseType="lpstr">
      <vt:lpstr>Оформление по умолчанию</vt:lpstr>
      <vt:lpstr>1_Оформление по умолчанию</vt:lpstr>
      <vt:lpstr>2_Оформление по умолчанию</vt:lpstr>
      <vt:lpstr>3_Оформление по умолчанию</vt:lpstr>
      <vt:lpstr>1_Тема Office</vt:lpstr>
      <vt:lpstr>2_Тема Office</vt:lpstr>
      <vt:lpstr>3_Тема Office</vt:lpstr>
      <vt:lpstr>4_Тема Office</vt:lpstr>
      <vt:lpstr>5_Оформление по умолчанию</vt:lpstr>
      <vt:lpstr>6_Оформление по умолчанию</vt:lpstr>
      <vt:lpstr>9_Оформление по умолчанию</vt:lpstr>
      <vt:lpstr>4_Оформление по умолчанию</vt:lpstr>
      <vt:lpstr>7_Оформление по умолчанию</vt:lpstr>
      <vt:lpstr>1_Blank Presentation</vt:lpstr>
      <vt:lpstr>Тема Office</vt:lpstr>
      <vt:lpstr>8_Оформление по умолчанию</vt:lpstr>
      <vt:lpstr>10_Оформление по умолчанию</vt:lpstr>
      <vt:lpstr>Image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vt:lpstr>
      <vt:lpstr>The main goals in the sustainable management of the natural resources using in Arctic regions are:  Non-depletable use renewable and rational development of not renewable natural resources;  Protection the environment from pollution;  Preservation and rehabilitation of the landscape and biological diversity, sufficient for maintenance of ability of natural ecosystems to self-regulation and compensation of consequences of anthropogenous activity;  Adaptation to global climate changes  in Arctic regions.</vt:lpstr>
      <vt:lpstr>Презентация PowerPoint</vt:lpstr>
      <vt:lpstr>Perspective deposits of Kola peninsula</vt:lpstr>
      <vt:lpstr>Презентация PowerPoint</vt:lpstr>
      <vt:lpstr>Презентация PowerPoint</vt:lpstr>
      <vt:lpstr>Презентация PowerPoint</vt:lpstr>
      <vt:lpstr>          Green Mining       can  be considered as     any modern mining     exercise where the     mineral resource  depletion would be simultaneously compensated by growth and restoration of natural capital of water resource, land, plants and trees, biodiversity as well as possibilities of resuming alternative economic uses like tourism and agriculture.  </vt:lpstr>
      <vt:lpstr> By the mining enterprises of Kola peninsula it is annually made to 200 million tons of a solid waste and it is consumed up to 2 billion cubic meter of fresh water.  Recycling of concentrators tailings and mine dump waste does not exceed 3-4% from the excavated ore  volume .  In mine dumps and tailing storages it is saved up more than 6 billion tons of the crushed and disintegrated rocks.  </vt:lpstr>
      <vt:lpstr>MAIN GOAL FOR GREEN MINING ON KOLA PENINSULA IS:  “To convert a waste product into a co-product adding enough value to generate positive economics while concurrently preserving the environment.” </vt:lpstr>
      <vt:lpstr>Green Mining Technologies must to be developed  that helps in reducing or eliminating the negative environmental impact of past mining practices.</vt:lpstr>
      <vt:lpstr>Презентация PowerPoint</vt:lpstr>
      <vt:lpstr> The main sources of contamination of waters and terrestrial  ecosystems on Kola Peninsula:   1.     Airborne contamination of watersheds  by emissions of sulphur dioxide and heavy metals from enterprises of non-ferrous industry and from coal- and heavy oil power and heating stations; 2.     Sewage waters disposal from mining and metallurgical enterprises into environment;  3.     Leaching of pollutants (heavy metals, radionuclides, fluor, etc.) from crushed rocks storages, tailing dumps of mining and metallurgical enterprises;  4.     Geochemical cycles under affecting of acidic precipitations; 5.      Transboundary transport of pollutants. </vt:lpstr>
      <vt:lpstr>Презентация PowerPoint</vt:lpstr>
      <vt:lpstr> Industrial Barren in Vicinity of  Severonickel Smelter, Monchegorsk City (15 years ago)</vt:lpstr>
      <vt:lpstr>Monchegorsk / Мончегорск</vt:lpstr>
      <vt:lpstr>2003  Nickel, Zapolyarny / Никель, Заполярный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Soils bioremediation</vt:lpstr>
      <vt:lpstr>Презентация PowerPoint</vt:lpstr>
      <vt:lpstr>Презентация PowerPoint</vt:lpstr>
      <vt:lpstr>Презентация PowerPoint</vt:lpstr>
      <vt:lpstr>  High resistance:   - Phalaroides arundinacea (L.) Rauschert.  - Festuca pratensis Нuds.  - Phleum pratense L.  - Leymus arenarius (L.) Hochst. - Bromopsis inermis (Leyss.) Holub.     Medium resistance:   - Lotus corniculatus L.s.l.  - Galega orientalis Lam. </vt:lpstr>
      <vt:lpstr>Двукисточник тростниковидный Painted grass (Digraphus arundinacea) on the oil contaminated soils under the field experiment condition</vt:lpstr>
      <vt:lpstr>Main Task – to remediate soils during one vegetation period (90-100 days)</vt:lpstr>
      <vt:lpstr>Integrated Climate Change Strategies for Sustainable Development of Russia’s Arctic Regions  (Case Study for Murmansk oblast)</vt:lpstr>
      <vt:lpstr>Презентация PowerPoint</vt:lpstr>
      <vt:lpstr>Презентация PowerPoint</vt:lpstr>
      <vt:lpstr>Презентация PowerPoint</vt:lpstr>
      <vt:lpstr>Adaptation to Climate Change = Transition to Low-Carbon Development</vt:lpstr>
      <vt:lpstr>Презентация PowerPoint</vt:lpstr>
      <vt:lpstr>Презентация PowerPoint</vt:lpstr>
      <vt:lpstr>CONCLUSION</vt:lpstr>
      <vt:lpstr>Благодарю за внимание!  Thanks You very much for Your attention!  Takk for oppmerksomheten!  Kiitos mielenkiinnosta!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Маслобоев</dc:creator>
  <cp:lastModifiedBy>Маслобоев</cp:lastModifiedBy>
  <cp:revision>58</cp:revision>
  <dcterms:created xsi:type="dcterms:W3CDTF">2012-02-20T21:43:56Z</dcterms:created>
  <dcterms:modified xsi:type="dcterms:W3CDTF">2012-05-22T06:04:40Z</dcterms:modified>
</cp:coreProperties>
</file>