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8" r:id="rId9"/>
    <p:sldId id="269" r:id="rId10"/>
  </p:sldIdLst>
  <p:sldSz cx="9144000" cy="6858000" type="screen4x3"/>
  <p:notesSz cx="6881813" cy="100028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48" autoAdjust="0"/>
  </p:normalViewPr>
  <p:slideViewPr>
    <p:cSldViewPr>
      <p:cViewPr>
        <p:scale>
          <a:sx n="60" d="100"/>
          <a:sy n="60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810" y="-78"/>
      </p:cViewPr>
      <p:guideLst>
        <p:guide orient="horz" pos="3151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717B44C2-7F75-49F3-9B82-71502A171990}" type="datetimeFigureOut">
              <a:rPr lang="ko-KR" altLang="en-US" smtClean="0"/>
              <a:pPr/>
              <a:t>2012-05-25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D4FA88F-6AFC-4953-B750-3C72D63AC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5530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Добрый</a:t>
            </a:r>
            <a:r>
              <a:rPr lang="ru-RU" baseline="0" dirty="0" smtClean="0"/>
              <a:t> день</a:t>
            </a:r>
            <a:endParaRPr lang="ru-RU" dirty="0" smtClean="0"/>
          </a:p>
          <a:p>
            <a:r>
              <a:rPr lang="ru-RU" dirty="0" smtClean="0"/>
              <a:t>Прежде всего,хотелось бы выразить уважение и почтение профессору Смирнову за предоставленную возможность выступить </a:t>
            </a:r>
          </a:p>
          <a:p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smtClean="0"/>
              <a:t>столь значимой и выдающейся конференции.</a:t>
            </a:r>
            <a:r>
              <a:rPr lang="en-US" dirty="0" smtClean="0"/>
              <a:t> </a:t>
            </a:r>
            <a:r>
              <a:rPr lang="ru-RU" dirty="0" smtClean="0"/>
              <a:t>А также позвольте выразить слова благодарности специалистам</a:t>
            </a:r>
            <a:r>
              <a:rPr lang="ru-RU" dirty="0"/>
              <a:t>, </a:t>
            </a:r>
            <a:endParaRPr lang="en-US" dirty="0" smtClean="0"/>
          </a:p>
          <a:p>
            <a:r>
              <a:rPr lang="ru-RU" dirty="0" smtClean="0"/>
              <a:t>кто занимается изучением Арктики</a:t>
            </a:r>
            <a:r>
              <a:rPr lang="en-US" dirty="0" smtClean="0"/>
              <a:t> </a:t>
            </a:r>
            <a:r>
              <a:rPr lang="ru-RU" dirty="0" smtClean="0"/>
              <a:t>и удостоил нас своим участием</a:t>
            </a:r>
            <a:r>
              <a:rPr lang="ru-RU" dirty="0"/>
              <a:t>, </a:t>
            </a:r>
            <a:r>
              <a:rPr lang="ru-RU" dirty="0" smtClean="0"/>
              <a:t>несмотря на свою занятость. Меня зовут Ким ДжонгФе,</a:t>
            </a:r>
            <a:endParaRPr lang="en-US" dirty="0" smtClean="0"/>
          </a:p>
          <a:p>
            <a:r>
              <a:rPr lang="ru-RU" dirty="0" smtClean="0"/>
              <a:t>Я</a:t>
            </a:r>
            <a:r>
              <a:rPr lang="ru-RU" baseline="0" dirty="0" smtClean="0"/>
              <a:t> - </a:t>
            </a:r>
            <a:r>
              <a:rPr lang="ru-RU" dirty="0" smtClean="0"/>
              <a:t>капитан</a:t>
            </a:r>
            <a:r>
              <a:rPr lang="ru-RU" baseline="0" dirty="0" smtClean="0"/>
              <a:t> 3-его ранга</a:t>
            </a:r>
            <a:r>
              <a:rPr lang="ru-RU" dirty="0" smtClean="0"/>
              <a:t>  </a:t>
            </a:r>
            <a:r>
              <a:rPr lang="ru-RU" baseline="0" dirty="0" smtClean="0"/>
              <a:t>в</a:t>
            </a:r>
            <a:r>
              <a:rPr lang="ru-RU" dirty="0" smtClean="0"/>
              <a:t>оенно-морских</a:t>
            </a:r>
            <a:r>
              <a:rPr lang="ru-RU" baseline="0" dirty="0" smtClean="0"/>
              <a:t> сил </a:t>
            </a:r>
            <a:r>
              <a:rPr lang="ru-RU" dirty="0" smtClean="0"/>
              <a:t>Республики Корея</a:t>
            </a:r>
            <a:r>
              <a:rPr lang="ru-RU" dirty="0"/>
              <a:t>. </a:t>
            </a:r>
            <a:r>
              <a:rPr lang="ru-RU" dirty="0" smtClean="0"/>
              <a:t>В настоящее время заканчиваю магистратуру в МГИМО</a:t>
            </a:r>
            <a:r>
              <a:rPr lang="ru-RU" dirty="0"/>
              <a:t>. </a:t>
            </a:r>
            <a:r>
              <a:rPr lang="ru-RU" dirty="0" smtClean="0"/>
              <a:t>Я</a:t>
            </a:r>
            <a:r>
              <a:rPr lang="en-US" dirty="0" smtClean="0"/>
              <a:t> </a:t>
            </a:r>
            <a:r>
              <a:rPr lang="ru-RU" dirty="0" smtClean="0"/>
              <a:t>случайно</a:t>
            </a:r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smtClean="0"/>
              <a:t>лекции</a:t>
            </a:r>
            <a:r>
              <a:rPr lang="en-US" dirty="0" smtClean="0"/>
              <a:t> </a:t>
            </a:r>
            <a:r>
              <a:rPr lang="ru-RU" dirty="0" smtClean="0"/>
              <a:t>профессора</a:t>
            </a:r>
            <a:r>
              <a:rPr lang="en-US" dirty="0" smtClean="0"/>
              <a:t> </a:t>
            </a:r>
            <a:r>
              <a:rPr lang="ru-RU" dirty="0" smtClean="0"/>
              <a:t>Смирнова</a:t>
            </a:r>
            <a:r>
              <a:rPr lang="en-US" dirty="0" smtClean="0"/>
              <a:t> </a:t>
            </a:r>
            <a:r>
              <a:rPr lang="ru-RU" dirty="0" smtClean="0"/>
              <a:t>услышал </a:t>
            </a:r>
            <a:r>
              <a:rPr lang="en-US" dirty="0" smtClean="0"/>
              <a:t> </a:t>
            </a:r>
            <a:r>
              <a:rPr lang="ru-RU" dirty="0" smtClean="0"/>
              <a:t>тему</a:t>
            </a:r>
            <a:r>
              <a:rPr lang="en-US" dirty="0" smtClean="0"/>
              <a:t> </a:t>
            </a:r>
            <a:r>
              <a:rPr lang="ru-RU" dirty="0" smtClean="0"/>
              <a:t>об</a:t>
            </a:r>
            <a:r>
              <a:rPr lang="en-US" dirty="0" smtClean="0"/>
              <a:t> </a:t>
            </a:r>
            <a:r>
              <a:rPr lang="ru-RU" dirty="0" smtClean="0"/>
              <a:t>Арктике, стали</a:t>
            </a:r>
            <a:r>
              <a:rPr lang="en-US" dirty="0" smtClean="0"/>
              <a:t> </a:t>
            </a:r>
            <a:r>
              <a:rPr lang="ru-RU" dirty="0" smtClean="0"/>
              <a:t>нитересоваться</a:t>
            </a:r>
            <a:r>
              <a:rPr lang="en-US" dirty="0" smtClean="0"/>
              <a:t> </a:t>
            </a:r>
            <a:r>
              <a:rPr lang="ru-RU" dirty="0" smtClean="0"/>
              <a:t>ею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начал</a:t>
            </a:r>
            <a:r>
              <a:rPr lang="en-US" dirty="0" smtClean="0"/>
              <a:t> </a:t>
            </a:r>
            <a:r>
              <a:rPr lang="ru-RU" dirty="0" smtClean="0"/>
              <a:t>писать</a:t>
            </a:r>
            <a:r>
              <a:rPr lang="en-US" dirty="0" smtClean="0"/>
              <a:t> </a:t>
            </a:r>
            <a:r>
              <a:rPr lang="ru-RU" dirty="0" smtClean="0"/>
              <a:t>магистерскую</a:t>
            </a:r>
            <a:r>
              <a:rPr lang="en-US" dirty="0" smtClean="0"/>
              <a:t> </a:t>
            </a:r>
            <a:r>
              <a:rPr lang="ru-RU" dirty="0" smtClean="0"/>
              <a:t>диссертацию</a:t>
            </a:r>
            <a:r>
              <a:rPr lang="en-US" dirty="0" smtClean="0"/>
              <a:t> </a:t>
            </a:r>
            <a:r>
              <a:rPr lang="ru-RU" dirty="0" smtClean="0"/>
              <a:t>на тему</a:t>
            </a:r>
            <a:r>
              <a:rPr lang="ru-RU" baseline="0" dirty="0" smtClean="0"/>
              <a:t> Арктики</a:t>
            </a:r>
            <a:r>
              <a:rPr lang="ru-RU" dirty="0" smtClean="0"/>
              <a:t>. </a:t>
            </a:r>
            <a:r>
              <a:rPr lang="ru-RU" sz="1300" dirty="0" smtClean="0"/>
              <a:t>Заранее я хотел бы отметить, что мое выступление не отражает официальную позицию правительства Республики Корея к данной теме. Прежде чем, начать свое выступление, мне бы хотелось вам показать небольшой видео ролик для более легкого восприятия моего выступления.</a:t>
            </a:r>
            <a:endParaRPr lang="ko-KR" altLang="en-US" sz="1300" dirty="0" smtClean="0"/>
          </a:p>
          <a:p>
            <a:pPr latinLnBrk="1"/>
            <a:endParaRPr lang="ko-KR" altLang="en-US" sz="1300" dirty="0" smtClean="0"/>
          </a:p>
          <a:p>
            <a:pPr latinLnBrk="1"/>
            <a:r>
              <a:rPr lang="ru-RU" sz="1300" dirty="0" smtClean="0"/>
              <a:t> </a:t>
            </a:r>
            <a:endParaRPr lang="ko-KR" altLang="en-US" sz="13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FA88F-6AFC-4953-B750-3C72D63AC41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ru-RU" sz="1300" dirty="0" smtClean="0"/>
              <a:t>В настоящее время 3 основных Северо-Восточных страны: Республика Корея, Китай, Япония, достигают высоких экономических </a:t>
            </a:r>
          </a:p>
          <a:p>
            <a:pPr latinLnBrk="1"/>
            <a:r>
              <a:rPr lang="ru-RU" sz="1300" dirty="0" smtClean="0"/>
              <a:t>ростов, перемещают центр мировой экономики в Северо-Восточную Азию. Тем не менее, не смотря на быстрый рост экономики, </a:t>
            </a:r>
          </a:p>
          <a:p>
            <a:pPr latinLnBrk="1"/>
            <a:r>
              <a:rPr lang="ru-RU" sz="1300" dirty="0" smtClean="0"/>
              <a:t>Внутри стран наблюдаются множество проблем. Среди них существуют такие проблемы как: обеспечение энергетической </a:t>
            </a:r>
          </a:p>
          <a:p>
            <a:pPr latinLnBrk="1"/>
            <a:r>
              <a:rPr lang="ru-RU" sz="1300" dirty="0" smtClean="0"/>
              <a:t>безопасности, логистические ситуации, стекающие вследствие торговли. Находясь в таких обстоятельствах, данные страны </a:t>
            </a:r>
          </a:p>
          <a:p>
            <a:pPr latinLnBrk="1"/>
            <a:r>
              <a:rPr lang="ru-RU" sz="1300" dirty="0" smtClean="0"/>
              <a:t>Проявляют огромную заинтересованность в Арктике, а также высоко оценивают её безграничные возможности.</a:t>
            </a:r>
            <a:endParaRPr lang="ko-KR" altLang="en-US" sz="1300" dirty="0" smtClean="0"/>
          </a:p>
          <a:p>
            <a:pPr latinLnBrk="1"/>
            <a:r>
              <a:rPr lang="ru-RU" sz="1300" dirty="0" smtClean="0"/>
              <a:t> </a:t>
            </a:r>
            <a:endParaRPr lang="ko-KR" altLang="en-US" sz="13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FA88F-6AFC-4953-B750-3C72D63AC41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Перейдем в корею.</a:t>
            </a:r>
          </a:p>
          <a:p>
            <a:r>
              <a:rPr lang="ru-RU" sz="1300" dirty="0" smtClean="0"/>
              <a:t>  Несмотря на свою относительно короткую историю, полярная политика Республики Корея оценивается многими экспертами </a:t>
            </a:r>
          </a:p>
          <a:p>
            <a:r>
              <a:rPr lang="ru-RU" sz="1300" dirty="0" smtClean="0"/>
              <a:t>как высокорезультативная. Новую страницу в истории полярной политики Республики Корея, а также изучении полюсов открыло</a:t>
            </a:r>
          </a:p>
          <a:p>
            <a:r>
              <a:rPr lang="ru-RU" sz="1300" dirty="0" smtClean="0"/>
              <a:t>строительство первого ледокола «Араон». В 2002 году. была учреждена и зарегистрирована в Международном арктическом </a:t>
            </a:r>
          </a:p>
          <a:p>
            <a:r>
              <a:rPr lang="ru-RU" sz="1300" dirty="0" smtClean="0"/>
              <a:t>научном комитете (IASC) Корейская арктическая научная станция «Дасан». </a:t>
            </a:r>
          </a:p>
          <a:p>
            <a:pPr defTabSz="964783">
              <a:defRPr/>
            </a:pPr>
            <a:r>
              <a:rPr lang="ru-RU" sz="1300" dirty="0" smtClean="0"/>
              <a:t>В настоящее время в Республике Корея разработаны прикладные технологии, пригодные для осуществления исследовательской </a:t>
            </a:r>
          </a:p>
          <a:p>
            <a:pPr defTabSz="964783">
              <a:defRPr/>
            </a:pPr>
            <a:r>
              <a:rPr lang="ru-RU" sz="1300" dirty="0" smtClean="0"/>
              <a:t>деятельности на полюсе. Корейское правительство ежегодно публикуются результаты исследования Арктики. </a:t>
            </a:r>
            <a:endParaRPr lang="ko-KR" altLang="en-US" sz="1300" dirty="0" smtClean="0"/>
          </a:p>
          <a:p>
            <a:r>
              <a:rPr lang="ru-RU" sz="1300" dirty="0" smtClean="0"/>
              <a:t>Возрастание интереса к проблеме глобального потепления является существенным фактором, оказывающим влияние на </a:t>
            </a:r>
          </a:p>
          <a:p>
            <a:r>
              <a:rPr lang="ru-RU" sz="1300" dirty="0" smtClean="0"/>
              <a:t>проведение исследований в Арктике. Сейчас правительство РК активно пропагандирует своему народу важность освоения Акртики </a:t>
            </a:r>
          </a:p>
          <a:p>
            <a:r>
              <a:rPr lang="ru-RU" sz="1300" dirty="0" smtClean="0"/>
              <a:t>при условии глобального потепления . </a:t>
            </a:r>
          </a:p>
          <a:p>
            <a:r>
              <a:rPr lang="ru-RU" sz="1300" dirty="0" smtClean="0"/>
              <a:t>  С 2008 г. Республика Корея находится в статусе временного наблюдателя Арктического совета. </a:t>
            </a:r>
          </a:p>
          <a:p>
            <a:pPr defTabSz="964783">
              <a:defRPr/>
            </a:pPr>
            <a:r>
              <a:rPr lang="ru-RU" sz="1300" dirty="0" smtClean="0"/>
              <a:t>Терерь в Корее говорят что Корея находится в стадии изучения необходимости вступления в Шпицбергенский договор.</a:t>
            </a:r>
            <a:endParaRPr lang="ko-KR" altLang="en-US" sz="13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FA88F-6AFC-4953-B750-3C72D63AC41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64783">
              <a:defRPr/>
            </a:pPr>
            <a:r>
              <a:rPr lang="ru-RU" altLang="ko-KR" dirty="0" smtClean="0"/>
              <a:t>Далее,</a:t>
            </a:r>
            <a:r>
              <a:rPr lang="ru-RU" altLang="ko-KR" baseline="0" dirty="0" smtClean="0"/>
              <a:t> я хотел бы рассмотреть </a:t>
            </a:r>
            <a:r>
              <a:rPr lang="ru-RU" altLang="ko-KR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собенности политики РК в Арктике.</a:t>
            </a:r>
          </a:p>
          <a:p>
            <a:pPr defTabSz="964783"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Преже всего главным интересом РК в данном регионе является освоение природных ресурсов.</a:t>
            </a:r>
          </a:p>
          <a:p>
            <a:pPr defTabSz="964783">
              <a:defRPr/>
            </a:pPr>
            <a:r>
              <a:rPr lang="ru-RU" sz="1300" dirty="0" smtClean="0"/>
              <a:t>«Корейской газовой корпорации» в настоящее время направлена на изучение возможности участия в разработках по освоению </a:t>
            </a:r>
          </a:p>
          <a:p>
            <a:pPr defTabSz="964783">
              <a:defRPr/>
            </a:pPr>
            <a:r>
              <a:rPr lang="ru-RU" sz="1300" dirty="0" smtClean="0"/>
              <a:t>газовых месторождений Арктики. Корейская газовая корпорация совместно с  крупнейшими зарубежными энергетическими</a:t>
            </a:r>
          </a:p>
          <a:p>
            <a:pPr defTabSz="964783">
              <a:defRPr/>
            </a:pPr>
            <a:r>
              <a:rPr lang="ru-RU" sz="1300" dirty="0" smtClean="0"/>
              <a:t>компаниями, такими как ExxonMobil, Shell, Mitsubishi, Газпром прорабатывает возможные варианты сотрудничества в освоении </a:t>
            </a:r>
          </a:p>
          <a:p>
            <a:pPr defTabSz="964783">
              <a:defRPr/>
            </a:pPr>
            <a:r>
              <a:rPr lang="ru-RU" sz="1300" dirty="0" smtClean="0"/>
              <a:t>газовых месторождений Северного Ледовитого океана. </a:t>
            </a:r>
            <a:endParaRPr lang="ko-KR" altLang="en-US" sz="1300" dirty="0" smtClean="0"/>
          </a:p>
          <a:p>
            <a:pPr defTabSz="964783">
              <a:defRPr/>
            </a:pPr>
            <a:r>
              <a:rPr lang="ru-RU" sz="1300" dirty="0" smtClean="0"/>
              <a:t>Кроме того, недавно Корейская газовая корпорация приобрела 20% акций месторождения «Umiak», которое принадлежит канадской компании «MGM», расположенной на территории Арктики, тем самым положив начало своему присутствию на арктическом рынке </a:t>
            </a:r>
          </a:p>
          <a:p>
            <a:pPr defTabSz="964783">
              <a:defRPr/>
            </a:pPr>
            <a:r>
              <a:rPr lang="ru-RU" sz="1300" dirty="0" smtClean="0"/>
              <a:t>совместно с Канадой. Одной из основных стратегий развития Корейской газовой корпорации выбрана также стратегия освоения </a:t>
            </a:r>
          </a:p>
          <a:p>
            <a:pPr defTabSz="964783">
              <a:defRPr/>
            </a:pPr>
            <a:r>
              <a:rPr lang="ru-RU" sz="1300" dirty="0" smtClean="0"/>
              <a:t>природных ресурсов Гренландии. </a:t>
            </a:r>
          </a:p>
          <a:p>
            <a:pPr defTabSz="964783">
              <a:defRPr/>
            </a:pPr>
            <a:r>
              <a:rPr lang="ru-RU" sz="1300" dirty="0" smtClean="0"/>
              <a:t>Интересы Республики Корея в Арктике включают в себя не только освоение газовых месторождений, но и налаживание </a:t>
            </a:r>
          </a:p>
          <a:p>
            <a:pPr defTabSz="964783">
              <a:defRPr/>
            </a:pPr>
            <a:r>
              <a:rPr lang="ru-RU" sz="1300" dirty="0" smtClean="0"/>
              <a:t>инфраструктуры по освоению природных ресурсов Северного Ледовитого океана.</a:t>
            </a:r>
            <a:endParaRPr lang="ko-KR" altLang="en-US" sz="1300" dirty="0" smtClean="0"/>
          </a:p>
          <a:p>
            <a:pPr defTabSz="964783">
              <a:defRPr/>
            </a:pPr>
            <a:endParaRPr lang="ru-RU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FA88F-6AFC-4953-B750-3C72D63AC41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 Основной причиной пристального внимания со стороны Республики Корея к вопросу открытия морского пути через Арктику </a:t>
            </a:r>
          </a:p>
          <a:p>
            <a:r>
              <a:rPr lang="ru-RU" sz="1300" dirty="0" smtClean="0"/>
              <a:t> является сокращение расстояния передвижения между Азией и Европой вдвое. </a:t>
            </a:r>
          </a:p>
          <a:p>
            <a:r>
              <a:rPr lang="ru-RU" sz="1300" dirty="0" smtClean="0"/>
              <a:t>Осознавая необходимость изучения Северного морского пути, в 2009 году Корейским государственным морским университетом </a:t>
            </a:r>
          </a:p>
          <a:p>
            <a:r>
              <a:rPr lang="ru-RU" sz="1300" dirty="0" smtClean="0"/>
              <a:t>был основан «Исследовательский центр Северного морского пути». Деятельность центра включает в себя разработку технических регламентов по  использованию Северного морского пути, а также функции разработчика правовых аспектов со странами </a:t>
            </a:r>
          </a:p>
          <a:p>
            <a:r>
              <a:rPr lang="ru-RU" sz="1300" dirty="0" smtClean="0"/>
              <a:t>участниками.  </a:t>
            </a:r>
          </a:p>
          <a:p>
            <a:pPr defTabSz="964783">
              <a:defRPr/>
            </a:pPr>
            <a:r>
              <a:rPr lang="ru-RU" sz="1300" dirty="0" smtClean="0"/>
              <a:t>В настоящее время в г. Бусан создан также «Совет арктических путей», в котором начата исследовательская деятельность, направленная на преобразование порта Бусан в  центр Северного морского пути. </a:t>
            </a:r>
          </a:p>
          <a:p>
            <a:pPr defTabSz="964783">
              <a:defRPr/>
            </a:pPr>
            <a:r>
              <a:rPr lang="ru-RU" sz="1300" dirty="0" smtClean="0"/>
              <a:t>По сравнению с конкурентными портами Шанхая. Сингапура, Гонконга, порт Бусан расположен ближе всех </a:t>
            </a:r>
          </a:p>
          <a:p>
            <a:pPr defTabSz="964783">
              <a:defRPr/>
            </a:pPr>
            <a:r>
              <a:rPr lang="ru-RU" sz="1300" dirty="0" smtClean="0"/>
              <a:t>к Северному Ледовитому океану, что может стать основанием для формирования центра торговли.  </a:t>
            </a:r>
            <a:endParaRPr lang="ko-KR" altLang="en-US" sz="13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FA88F-6AFC-4953-B750-3C72D63AC41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ko-KR" dirty="0" smtClean="0"/>
              <a:t>В</a:t>
            </a:r>
            <a:r>
              <a:rPr lang="ru-RU" altLang="ko-KR" baseline="0" dirty="0" smtClean="0"/>
              <a:t> настоящее время Республика Корея осуществляет разработку бизнес модели по различным направлениям промышленности.</a:t>
            </a:r>
            <a:endParaRPr lang="ru-RU" altLang="ko-KR" dirty="0" smtClean="0"/>
          </a:p>
          <a:p>
            <a:endParaRPr lang="ru-RU" altLang="ko-KR" dirty="0" smtClean="0"/>
          </a:p>
          <a:p>
            <a:pPr defTabSz="964783">
              <a:defRPr/>
            </a:pPr>
            <a:r>
              <a:rPr lang="ru-RU" sz="1300" dirty="0" smtClean="0"/>
              <a:t>В планах Республики Корея - выход корейских компаний на рынки перевозки российского газа из Ямальского месторождения. </a:t>
            </a:r>
          </a:p>
          <a:p>
            <a:pPr defTabSz="964783">
              <a:defRPr/>
            </a:pPr>
            <a:r>
              <a:rPr lang="ru-RU" sz="1300" dirty="0" smtClean="0"/>
              <a:t>По мнению южнокорейских экспертов, транспортировка газа по Северному морскому пути существенно сократит логистические </a:t>
            </a:r>
          </a:p>
          <a:p>
            <a:pPr defTabSz="964783">
              <a:defRPr/>
            </a:pPr>
            <a:r>
              <a:rPr lang="ru-RU" sz="1300" dirty="0" smtClean="0"/>
              <a:t>расходы, при этом Республика Корея имеет ряд конкурентных преимуществ для оказания данных услуг. </a:t>
            </a:r>
          </a:p>
          <a:p>
            <a:pPr defTabSz="964783">
              <a:defRPr/>
            </a:pPr>
            <a:r>
              <a:rPr lang="ru-RU" sz="1300" dirty="0" smtClean="0"/>
              <a:t>Во-первых, географической близости страны к государствами-импортерами СПГ, </a:t>
            </a:r>
          </a:p>
          <a:p>
            <a:pPr defTabSz="964783">
              <a:defRPr/>
            </a:pPr>
            <a:r>
              <a:rPr lang="ru-RU" sz="1300" dirty="0" smtClean="0"/>
              <a:t>во-вторых, корейские морские перевозчики имеют значительный опыт по перевозке СПГ внутри страны </a:t>
            </a:r>
          </a:p>
          <a:p>
            <a:pPr defTabSz="964783">
              <a:defRPr/>
            </a:pPr>
            <a:r>
              <a:rPr lang="ru-RU" sz="1300" dirty="0" smtClean="0"/>
              <a:t>в-третьих, корейские технологии судостроительства занимают первое место в мире по сооружению специальных ледокольных </a:t>
            </a:r>
          </a:p>
          <a:p>
            <a:pPr defTabSz="964783">
              <a:defRPr/>
            </a:pPr>
            <a:r>
              <a:rPr lang="ru-RU" sz="1300" dirty="0" smtClean="0"/>
              <a:t>судов СПГ.  </a:t>
            </a:r>
            <a:endParaRPr lang="ko-KR" altLang="en-US" sz="1300" dirty="0" smtClean="0"/>
          </a:p>
          <a:p>
            <a:endParaRPr lang="ru-RU" sz="1300" dirty="0" smtClean="0"/>
          </a:p>
          <a:p>
            <a:r>
              <a:rPr lang="ru-RU" sz="1300" dirty="0" smtClean="0"/>
              <a:t>В настоящее время судостроительные компании Республики Корея прилагают максимальные усилия для создания ледоколов. </a:t>
            </a:r>
          </a:p>
          <a:p>
            <a:r>
              <a:rPr lang="ru-RU" sz="1300" dirty="0" smtClean="0"/>
              <a:t>Крупнейший корейский судостроительный завод «STX» совместно с «STX Европа» удачно завершил разработку полярного ледокольного судна для транспортировки сжиженного природного газа и так называемого большого ледокольного </a:t>
            </a:r>
          </a:p>
          <a:p>
            <a:r>
              <a:rPr lang="ru-RU" sz="1300" dirty="0" smtClean="0"/>
              <a:t>контейнера. </a:t>
            </a:r>
          </a:p>
          <a:p>
            <a:r>
              <a:rPr lang="ru-RU" sz="1300" dirty="0" smtClean="0"/>
              <a:t>в 2005 году, судостроительный завод «Самсунг» впервые в мире создал ледокольное судно, особенность которого заключается </a:t>
            </a:r>
          </a:p>
          <a:p>
            <a:r>
              <a:rPr lang="ru-RU" sz="1300" dirty="0" smtClean="0"/>
              <a:t>в том, это первое судно, способное на движение вперед и назад при встрече с айсбергом. </a:t>
            </a:r>
          </a:p>
          <a:p>
            <a:endParaRPr lang="ru-RU" altLang="ko-KR" sz="1300" dirty="0" smtClean="0"/>
          </a:p>
          <a:p>
            <a:r>
              <a:rPr lang="ru-RU" altLang="ko-KR" sz="1300" dirty="0" smtClean="0"/>
              <a:t>Кроме того, </a:t>
            </a:r>
            <a:r>
              <a:rPr lang="ru-RU" sz="1300" dirty="0" smtClean="0"/>
              <a:t>Республика Корея совместно с Россией планирует</a:t>
            </a:r>
            <a:r>
              <a:rPr lang="ru-RU" sz="1300" baseline="0" dirty="0" smtClean="0"/>
              <a:t> </a:t>
            </a:r>
            <a:r>
              <a:rPr lang="ru-RU" sz="1300" dirty="0" smtClean="0"/>
              <a:t>вести</a:t>
            </a:r>
            <a:r>
              <a:rPr lang="ru-RU" sz="1300" baseline="0" dirty="0" smtClean="0"/>
              <a:t> </a:t>
            </a:r>
            <a:r>
              <a:rPr lang="ru-RU" sz="1300" dirty="0" smtClean="0"/>
              <a:t>переговоры о строительстве на территории Восточной Сибири порта и производственной базы СПГ.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FA88F-6AFC-4953-B750-3C72D63AC41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ru-RU" sz="1300" dirty="0" smtClean="0"/>
              <a:t>  Р. Корея с 2008 г. находится в статусе временного наблюдателя Арктического совета.</a:t>
            </a:r>
            <a:r>
              <a:rPr lang="ru-RU" sz="1300" baseline="0" dirty="0" smtClean="0"/>
              <a:t> </a:t>
            </a:r>
            <a:endParaRPr lang="ru-RU" sz="1300" dirty="0" smtClean="0"/>
          </a:p>
          <a:p>
            <a:pPr latinLnBrk="1"/>
            <a:r>
              <a:rPr lang="ru-RU" sz="1300" dirty="0" smtClean="0"/>
              <a:t>В настоящее время прилагает множество усилий для  получения статуса постоянного наблюдателя, и вместе с тем активно </a:t>
            </a:r>
          </a:p>
          <a:p>
            <a:r>
              <a:rPr lang="ru-RU" sz="1300" dirty="0" smtClean="0"/>
              <a:t>участвует в различных рабочих группах Арктического совета.</a:t>
            </a:r>
          </a:p>
          <a:p>
            <a:endParaRPr lang="ru-RU" altLang="ko-KR" sz="1300" dirty="0" smtClean="0"/>
          </a:p>
          <a:p>
            <a:pPr defTabSz="964783">
              <a:defRPr/>
            </a:pPr>
            <a:r>
              <a:rPr lang="ru-RU" sz="1300" dirty="0" smtClean="0"/>
              <a:t>Одновременно с освоением Арктики в сферу полярных интересов Республики Корея входят также исследования, направленные на защиту окружающей среды в регионе. В этой связи Республика Корея предпринимает активные усилия по сотрудничеству с Россией, Канадой и Норвегией в данной сфере, рассматривая исследовательскую деятельность как начальный этап для дальнейшего совместного освоения природных ресурсов Арктики.</a:t>
            </a:r>
            <a:endParaRPr lang="ko-KR" altLang="en-US" sz="13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FA88F-6AFC-4953-B750-3C72D63AC41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ru-RU" sz="1300" dirty="0" smtClean="0"/>
              <a:t>Преже чем я скажу вывод, я хотел бы упоминуть новости последнего времени.</a:t>
            </a:r>
            <a:endParaRPr lang="ko-KR" altLang="en-US" sz="1300" dirty="0" smtClean="0"/>
          </a:p>
          <a:p>
            <a:pPr latinLnBrk="1"/>
            <a:r>
              <a:rPr lang="ru-RU" sz="1300" dirty="0" smtClean="0"/>
              <a:t>В последнее время Республика Корея усиливает отношение с прибрежными странами Арктики. 9</a:t>
            </a:r>
            <a:r>
              <a:rPr lang="ru-RU" sz="1300" baseline="0" dirty="0" smtClean="0"/>
              <a:t> мая 2012 года</a:t>
            </a:r>
            <a:r>
              <a:rPr lang="ru-RU" sz="1300" dirty="0" smtClean="0"/>
              <a:t> в Сеуле</a:t>
            </a:r>
          </a:p>
          <a:p>
            <a:pPr latinLnBrk="1"/>
            <a:r>
              <a:rPr lang="ru-RU" sz="1300" dirty="0" smtClean="0"/>
              <a:t>На правительственном уровне был открыт совет с Норвегией по вопросам Арктики. На данном совете были обсуждены вопросы</a:t>
            </a:r>
          </a:p>
          <a:p>
            <a:pPr latinLnBrk="1"/>
            <a:r>
              <a:rPr lang="ru-RU" sz="1300" dirty="0" smtClean="0"/>
              <a:t>вступления Республики Корея в Арктический наблюдательный совет, а также пути совместного развития Арктики. </a:t>
            </a:r>
          </a:p>
          <a:p>
            <a:pPr latinLnBrk="1"/>
            <a:r>
              <a:rPr lang="ru-RU" sz="1300" dirty="0" smtClean="0"/>
              <a:t>Более того, ледокол </a:t>
            </a:r>
            <a:r>
              <a:rPr lang="ru-RU" sz="1300" dirty="0" err="1" smtClean="0"/>
              <a:t>Араон</a:t>
            </a:r>
            <a:r>
              <a:rPr lang="ru-RU" sz="1300" dirty="0" smtClean="0"/>
              <a:t> совершает совместную</a:t>
            </a:r>
            <a:r>
              <a:rPr lang="ru-RU" sz="1300" baseline="0" dirty="0" smtClean="0"/>
              <a:t> экспедицию с Канадой в мо</a:t>
            </a:r>
            <a:r>
              <a:rPr lang="ru-RU" sz="1300" dirty="0" smtClean="0"/>
              <a:t>ре Бофорта.</a:t>
            </a:r>
          </a:p>
          <a:p>
            <a:pPr latinLnBrk="1"/>
            <a:r>
              <a:rPr lang="ru-RU" sz="1300" dirty="0" smtClean="0"/>
              <a:t>Это первая экспедиция корейского ледокола </a:t>
            </a:r>
            <a:r>
              <a:rPr lang="ru-RU" sz="1300" dirty="0" err="1" smtClean="0"/>
              <a:t>Араон</a:t>
            </a:r>
            <a:r>
              <a:rPr lang="ru-RU" sz="1300" dirty="0" smtClean="0"/>
              <a:t> на территории исключительной экономической зоны приарктичесокой страны.</a:t>
            </a:r>
            <a:endParaRPr lang="ko-KR" altLang="en-US" sz="1300" dirty="0" smtClean="0"/>
          </a:p>
          <a:p>
            <a:pPr defTabSz="964783">
              <a:defRPr/>
            </a:pPr>
            <a:r>
              <a:rPr lang="ru-RU" sz="1300" dirty="0" smtClean="0"/>
              <a:t>Правительство Республики Корея по сей день не объявляло официальную арктическую политику. </a:t>
            </a:r>
          </a:p>
          <a:p>
            <a:pPr defTabSz="964783">
              <a:defRPr/>
            </a:pPr>
            <a:r>
              <a:rPr lang="ru-RU" sz="1300" dirty="0" smtClean="0"/>
              <a:t>Другими словами, развитие Арктики Республикой Корея находится на начальном этапе. </a:t>
            </a:r>
          </a:p>
          <a:p>
            <a:pPr defTabSz="964783">
              <a:defRPr/>
            </a:pPr>
            <a:r>
              <a:rPr lang="ru-RU" sz="1300" dirty="0" smtClean="0"/>
              <a:t>В настоящее время Республика Корея понимает необходимость налаживания отношений с </a:t>
            </a:r>
            <a:r>
              <a:rPr lang="ru-RU" sz="1300" dirty="0" err="1" smtClean="0"/>
              <a:t>приарктическими</a:t>
            </a:r>
            <a:r>
              <a:rPr lang="ru-RU" sz="1300" dirty="0" smtClean="0"/>
              <a:t> странами, </a:t>
            </a:r>
          </a:p>
          <a:p>
            <a:pPr defTabSz="964783">
              <a:defRPr/>
            </a:pPr>
            <a:r>
              <a:rPr lang="ru-RU" sz="1300" dirty="0" smtClean="0"/>
              <a:t>Проявляет уважение к правам этих стран и тщательно подходит к вопросам развития Арктики.</a:t>
            </a:r>
            <a:endParaRPr lang="ko-KR" altLang="en-US" sz="13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FA88F-6AFC-4953-B750-3C72D63AC41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ko-KR" dirty="0" smtClean="0"/>
              <a:t>На</a:t>
            </a:r>
            <a:r>
              <a:rPr lang="ru-RU" altLang="ko-KR" baseline="0" dirty="0" smtClean="0"/>
              <a:t> этом я закончиваю презентацию.</a:t>
            </a:r>
          </a:p>
          <a:p>
            <a:endParaRPr lang="ru-RU" altLang="ko-KR" baseline="0" dirty="0" smtClean="0"/>
          </a:p>
          <a:p>
            <a:r>
              <a:rPr lang="ru-RU" altLang="ko-KR" baseline="0" dirty="0" smtClean="0"/>
              <a:t>Спасибо за внимание....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FA88F-6AFC-4953-B750-3C72D63AC41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173-5A18-4C37-9673-23467242C409}" type="datetimeFigureOut">
              <a:rPr lang="ko-KR" altLang="en-US" smtClean="0"/>
              <a:pPr/>
              <a:t>2012-05-25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C6A9-F50C-4488-B9D5-0DD5C0070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173-5A18-4C37-9673-23467242C409}" type="datetimeFigureOut">
              <a:rPr lang="ko-KR" altLang="en-US" smtClean="0"/>
              <a:pPr/>
              <a:t>2012-05-25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C6A9-F50C-4488-B9D5-0DD5C0070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173-5A18-4C37-9673-23467242C409}" type="datetimeFigureOut">
              <a:rPr lang="ko-KR" altLang="en-US" smtClean="0"/>
              <a:pPr/>
              <a:t>2012-05-25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C6A9-F50C-4488-B9D5-0DD5C0070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173-5A18-4C37-9673-23467242C409}" type="datetimeFigureOut">
              <a:rPr lang="ko-KR" altLang="en-US" smtClean="0"/>
              <a:pPr/>
              <a:t>2012-05-25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C6A9-F50C-4488-B9D5-0DD5C0070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173-5A18-4C37-9673-23467242C409}" type="datetimeFigureOut">
              <a:rPr lang="ko-KR" altLang="en-US" smtClean="0"/>
              <a:pPr/>
              <a:t>2012-05-25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C6A9-F50C-4488-B9D5-0DD5C0070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173-5A18-4C37-9673-23467242C409}" type="datetimeFigureOut">
              <a:rPr lang="ko-KR" altLang="en-US" smtClean="0"/>
              <a:pPr/>
              <a:t>2012-05-25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C6A9-F50C-4488-B9D5-0DD5C0070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173-5A18-4C37-9673-23467242C409}" type="datetimeFigureOut">
              <a:rPr lang="ko-KR" altLang="en-US" smtClean="0"/>
              <a:pPr/>
              <a:t>2012-05-25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C6A9-F50C-4488-B9D5-0DD5C0070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173-5A18-4C37-9673-23467242C409}" type="datetimeFigureOut">
              <a:rPr lang="ko-KR" altLang="en-US" smtClean="0"/>
              <a:pPr/>
              <a:t>2012-05-25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C6A9-F50C-4488-B9D5-0DD5C0070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173-5A18-4C37-9673-23467242C409}" type="datetimeFigureOut">
              <a:rPr lang="ko-KR" altLang="en-US" smtClean="0"/>
              <a:pPr/>
              <a:t>2012-05-25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C6A9-F50C-4488-B9D5-0DD5C0070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173-5A18-4C37-9673-23467242C409}" type="datetimeFigureOut">
              <a:rPr lang="ko-KR" altLang="en-US" smtClean="0"/>
              <a:pPr/>
              <a:t>2012-05-25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C6A9-F50C-4488-B9D5-0DD5C0070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173-5A18-4C37-9673-23467242C409}" type="datetimeFigureOut">
              <a:rPr lang="ko-KR" altLang="en-US" smtClean="0"/>
              <a:pPr/>
              <a:t>2012-05-25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C6A9-F50C-4488-B9D5-0DD5C0070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3E173-5A18-4C37-9673-23467242C409}" type="datetimeFigureOut">
              <a:rPr lang="ko-KR" altLang="en-US" smtClean="0"/>
              <a:pPr/>
              <a:t>2012-05-25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C6A9-F50C-4488-B9D5-0DD5C0070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캡처v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4164"/>
            <a:ext cx="9144000" cy="6858000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571472" y="1928802"/>
            <a:ext cx="8143932" cy="10715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ko-KR" altLang="en-US" sz="3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5467665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altLang="ko-KR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  : Ким Жунхои</a:t>
            </a:r>
            <a:endParaRPr lang="ko-KR" altLang="en-US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7332" y="2026499"/>
            <a:ext cx="81840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altLang="ko-KR" sz="25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АРКТИКА </a:t>
            </a:r>
            <a:r>
              <a:rPr kumimoji="1" lang="ru-RU" altLang="ko-KR" sz="25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1" lang="ru-RU" altLang="ko-KR" sz="25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ГЕОПОЛИТИЧЕСКИЕ ВЫЗОВЫ И </a:t>
            </a:r>
            <a:endParaRPr kumimoji="1" lang="en-US" altLang="ko-KR" sz="25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altLang="ko-KR" sz="25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ВОЗМОЖНОСТИ: ВЗГЛЯДЫ РЕСПУБЛИКИ КОРЕЯ</a:t>
            </a:r>
            <a:endParaRPr kumimoji="1" lang="ru-RU" altLang="ko-KR" sz="25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2" name="Picture 2" descr="C:\Users\user\Desktop\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34" y="4996865"/>
            <a:ext cx="2413126" cy="1861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샤글레이나 발표 자료\캡처hhh.PN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1071538" y="2143116"/>
            <a:ext cx="1785950" cy="57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7" descr="C:\Users\user\Desktop\샤글레이나 발표 자료\캡처cvbn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643314"/>
            <a:ext cx="642942" cy="428628"/>
          </a:xfrm>
          <a:prstGeom prst="rect">
            <a:avLst/>
          </a:prstGeom>
          <a:noFill/>
        </p:spPr>
      </p:pic>
      <p:pic>
        <p:nvPicPr>
          <p:cNvPr id="11" name="Picture 3" descr="C:\Users\user\Desktop\샤글레이나 발표 자료\캡처fff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929066"/>
            <a:ext cx="642942" cy="428628"/>
          </a:xfrm>
          <a:prstGeom prst="rect">
            <a:avLst/>
          </a:prstGeom>
          <a:noFill/>
        </p:spPr>
      </p:pic>
      <p:pic>
        <p:nvPicPr>
          <p:cNvPr id="12" name="Picture 2" descr="C:\Users\user\Desktop\샤글레이나 발표 자료\캡처efd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3429000"/>
            <a:ext cx="642942" cy="428628"/>
          </a:xfrm>
          <a:prstGeom prst="rect">
            <a:avLst/>
          </a:prstGeom>
          <a:noFill/>
        </p:spPr>
      </p:pic>
      <p:sp>
        <p:nvSpPr>
          <p:cNvPr id="9" name="모서리가 둥근 직사각형 8"/>
          <p:cNvSpPr/>
          <p:nvPr/>
        </p:nvSpPr>
        <p:spPr>
          <a:xfrm>
            <a:off x="127110" y="71414"/>
            <a:ext cx="8929718" cy="142876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последнее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укрепляется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Северо-Восточных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прибрежных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Тихого океана благодаря их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экономическому росту</a:t>
            </a:r>
            <a:endParaRPr lang="ko-KR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폭발 1 12"/>
          <p:cNvSpPr/>
          <p:nvPr/>
        </p:nvSpPr>
        <p:spPr>
          <a:xfrm>
            <a:off x="1214414" y="1285860"/>
            <a:ext cx="7286644" cy="185738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Большинство природных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ресурсов - импортные</a:t>
            </a:r>
            <a:endParaRPr lang="ko-KR" altLang="en-US" sz="2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폭발 1 13"/>
          <p:cNvSpPr/>
          <p:nvPr/>
        </p:nvSpPr>
        <p:spPr>
          <a:xfrm>
            <a:off x="500034" y="2857496"/>
            <a:ext cx="8501122" cy="207170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Экономический рост основан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международной торговле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(экспорт)</a:t>
            </a:r>
            <a:endParaRPr lang="ko-KR" altLang="en-US" sz="2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톱니 모양의 오른쪽 화살표 14"/>
          <p:cNvSpPr/>
          <p:nvPr/>
        </p:nvSpPr>
        <p:spPr>
          <a:xfrm>
            <a:off x="714348" y="4143404"/>
            <a:ext cx="8072494" cy="1928802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учетом средне-долгосрочной перспективы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необходимо развитие нового рынка ресурсов</a:t>
            </a:r>
            <a:endParaRPr lang="ko-KR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톱니 모양의 오른쪽 화살표 15"/>
          <p:cNvSpPr/>
          <p:nvPr/>
        </p:nvSpPr>
        <p:spPr>
          <a:xfrm>
            <a:off x="857224" y="5214950"/>
            <a:ext cx="7858180" cy="1857388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снижения логистических издержек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 открытие новых морских путей</a:t>
            </a:r>
            <a:endParaRPr lang="ko-KR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가로로 말린 두루마리 모양 16"/>
          <p:cNvSpPr/>
          <p:nvPr/>
        </p:nvSpPr>
        <p:spPr>
          <a:xfrm>
            <a:off x="-74414" y="1821645"/>
            <a:ext cx="9144000" cy="2643206"/>
          </a:xfrm>
          <a:prstGeom prst="horizontalScroll">
            <a:avLst/>
          </a:prstGeom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Необходимо быть заинтересованными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начать подготовку для освоения Арктики</a:t>
            </a:r>
            <a:endParaRPr lang="ko-KR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아라온호.PN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6" name="Picture 7" descr="C:\Users\user\Desktop\샤글레이나 발표 자료\캡처cvbnn.PNG"/>
          <p:cNvPicPr>
            <a:picLocks noChangeAspect="1" noChangeArrowheads="1"/>
          </p:cNvPicPr>
          <p:nvPr/>
        </p:nvPicPr>
        <p:blipFill>
          <a:blip r:embed="rId4" cstate="print">
            <a:lum bright="60000"/>
          </a:blip>
          <a:srcRect/>
          <a:stretch>
            <a:fillRect/>
          </a:stretch>
        </p:blipFill>
        <p:spPr bwMode="auto">
          <a:xfrm>
            <a:off x="0" y="-24"/>
            <a:ext cx="9144000" cy="1142984"/>
          </a:xfrm>
          <a:prstGeom prst="rect">
            <a:avLst/>
          </a:prstGeom>
          <a:noFill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-220724" y="110362"/>
            <a:ext cx="964409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Подходы Республики Корея к освоению Арктики</a:t>
            </a:r>
            <a:endParaRPr kumimoji="0" lang="ko-KR" altLang="en-US" sz="3200" b="1" i="0" u="none" strike="noStrike" kern="1200" normalizeH="0" baseline="0" noProof="0" dirty="0" smtClean="0">
              <a:solidFill>
                <a:schemeClr val="bg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357158" y="1000108"/>
            <a:ext cx="835824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ko-KR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Оценки проведения арктической политики РК </a:t>
            </a:r>
            <a:endParaRPr kumimoji="0" lang="ko-KR" altLang="en-US" sz="28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0" y="1714488"/>
            <a:ext cx="9144000" cy="17145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altLang="ko-KR" sz="22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троительство полярного исследовательского ледокола «Араон»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Налаживание передовой полярной исследовательской инфраструктуры</a:t>
            </a:r>
            <a:endParaRPr lang="ko-KR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Внедрение полярных прикладных технологий;</a:t>
            </a:r>
            <a:endParaRPr lang="ko-KR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Придание особого статуса проблематике глобального потепления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357158" y="3643314"/>
            <a:ext cx="8786842" cy="292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Международном арктическом научном комитете (IASC)  в апреле 2002 г. </a:t>
            </a: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2008 г. нахожение в статусе временного наблюд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ателя Арктического совета</a:t>
            </a: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Изучения необходимости вступления в Шпицбер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генский договор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user\Desktop\샤글레이나 발표 자료\캡처cvbnn.PN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785786" y="-24"/>
            <a:ext cx="771530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политики РК в Арктике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современном этапе </a:t>
            </a:r>
            <a:endParaRPr lang="ko-KR" altLang="en-U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71406" y="1785926"/>
            <a:ext cx="9072594" cy="3000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Корейской газовой корпорации возможности участия в разработках по освоению газовых месторож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дений Арктики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Приобретение 20% акций месторождения «Umiak»,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которое принадлежит канадской компании «MGM»</a:t>
            </a:r>
          </a:p>
          <a:p>
            <a:pPr marL="457200" lvl="0" indent="-457200">
              <a:spcBef>
                <a:spcPct val="0"/>
              </a:spcBef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57158" y="1142984"/>
            <a:ext cx="3714776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lvl="0" indent="-457200" algn="ctr">
              <a:spcBef>
                <a:spcPct val="0"/>
              </a:spcBef>
              <a:defRPr/>
            </a:pPr>
            <a:r>
              <a:rPr lang="ru-RU" altLang="ko-KR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Освоение ресурсов</a:t>
            </a:r>
            <a:endParaRPr lang="ko-KR" altLang="en-US" sz="28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1406" y="5484936"/>
            <a:ext cx="942978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Налаживание инфраструктуры по освоению природных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ресурсов Северного Ледовитого океана</a:t>
            </a:r>
          </a:p>
        </p:txBody>
      </p:sp>
      <p:pic>
        <p:nvPicPr>
          <p:cNvPr id="1026" name="Picture 2" descr="C:\Users\user\Desktop\가스공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738760"/>
            <a:ext cx="2143140" cy="638175"/>
          </a:xfrm>
          <a:prstGeom prst="rect">
            <a:avLst/>
          </a:prstGeom>
          <a:noFill/>
        </p:spPr>
      </p:pic>
      <p:grpSp>
        <p:nvGrpSpPr>
          <p:cNvPr id="15" name="그룹 14"/>
          <p:cNvGrpSpPr/>
          <p:nvPr/>
        </p:nvGrpSpPr>
        <p:grpSpPr>
          <a:xfrm>
            <a:off x="1714480" y="4286256"/>
            <a:ext cx="5500726" cy="1490666"/>
            <a:chOff x="2428860" y="4286256"/>
            <a:chExt cx="4357718" cy="1490666"/>
          </a:xfrm>
        </p:grpSpPr>
        <p:pic>
          <p:nvPicPr>
            <p:cNvPr id="1027" name="Picture 3" descr="C:\Users\user\Desktop\dnaldk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8860" y="4286256"/>
              <a:ext cx="4357718" cy="1490666"/>
            </a:xfrm>
            <a:prstGeom prst="rect">
              <a:avLst/>
            </a:prstGeom>
            <a:noFill/>
          </p:spPr>
        </p:pic>
        <p:cxnSp>
          <p:nvCxnSpPr>
            <p:cNvPr id="11" name="직선 화살표 연결선 10"/>
            <p:cNvCxnSpPr/>
            <p:nvPr/>
          </p:nvCxnSpPr>
          <p:spPr>
            <a:xfrm rot="10800000" flipV="1">
              <a:off x="4000496" y="5143512"/>
              <a:ext cx="428628" cy="1428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57686" y="4957716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Umiak</a:t>
              </a:r>
              <a:endParaRPr lang="ko-KR" altLang="en-US" sz="2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/>
          <p:cNvSpPr txBox="1">
            <a:spLocks/>
          </p:cNvSpPr>
          <p:nvPr/>
        </p:nvSpPr>
        <p:spPr>
          <a:xfrm>
            <a:off x="0" y="642918"/>
            <a:ext cx="9144000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Открытие «Исследовательский центр Северного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морского пути» в 2009 году Корейским государствнным морским университетом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357158" y="142852"/>
            <a:ext cx="6215106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lvl="0" indent="-457200" algn="ctr">
              <a:spcBef>
                <a:spcPct val="0"/>
              </a:spcBef>
              <a:defRPr/>
            </a:pPr>
            <a:r>
              <a:rPr lang="ru-RU" altLang="ko-KR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Изучение северного морского пути</a:t>
            </a:r>
            <a:endParaRPr lang="ko-KR" altLang="en-US" sz="28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-32" y="4143380"/>
            <a:ext cx="835824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«Совет арктических путей» в г. Бусан </a:t>
            </a:r>
          </a:p>
        </p:txBody>
      </p:sp>
      <p:pic>
        <p:nvPicPr>
          <p:cNvPr id="2050" name="Picture 2" descr="C:\Users\user\Desktop\학회\북극항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7858180" cy="2143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2786058"/>
            <a:ext cx="2158906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altLang="ko-KR" sz="25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Порт  Бусан</a:t>
            </a:r>
            <a:endParaRPr lang="ko-KR" altLang="en-US" sz="2500" b="1" dirty="0">
              <a:ln w="50800"/>
              <a:solidFill>
                <a:schemeClr val="bg1">
                  <a:shade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부산항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857760"/>
            <a:ext cx="8001056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/>
          <p:cNvSpPr txBox="1">
            <a:spLocks/>
          </p:cNvSpPr>
          <p:nvPr/>
        </p:nvSpPr>
        <p:spPr>
          <a:xfrm>
            <a:off x="-32" y="1285860"/>
            <a:ext cx="8358246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4282" y="260648"/>
            <a:ext cx="4933782" cy="9824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 algn="ctr">
              <a:spcBef>
                <a:spcPct val="0"/>
              </a:spcBef>
              <a:defRPr/>
            </a:pPr>
            <a:r>
              <a:rPr lang="en-US" altLang="ko-KR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ko-KR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бизнес 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</a:t>
            </a:r>
            <a:endParaRPr lang="ko-KR" altLang="en-US" sz="28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-32" y="1142984"/>
            <a:ext cx="9072594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полярного ледокольного судна СПГ и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большого ледокольного контейнера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Оказания услуг по перевозке восточного СПГ  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Северного Ледовитого океана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Стройтельсьво порта и производственной базы СПГ</a:t>
            </a:r>
          </a:p>
        </p:txBody>
      </p:sp>
      <p:pic>
        <p:nvPicPr>
          <p:cNvPr id="3074" name="Picture 2" descr="C:\Users\user\Desktop\쇄빙 유조선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4572032" cy="2707253"/>
          </a:xfrm>
          <a:prstGeom prst="rect">
            <a:avLst/>
          </a:prstGeom>
          <a:noFill/>
        </p:spPr>
      </p:pic>
      <p:pic>
        <p:nvPicPr>
          <p:cNvPr id="3075" name="Picture 3" descr="C:\Users\user\Desktop\l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80"/>
            <a:ext cx="4572000" cy="2714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다산기지-1.PNG"/>
          <p:cNvPicPr>
            <a:picLocks noChangeAspect="1" noChangeArrowheads="1"/>
          </p:cNvPicPr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5734" y="-7416"/>
            <a:ext cx="9128266" cy="6865416"/>
          </a:xfrm>
          <a:prstGeom prst="rect">
            <a:avLst/>
          </a:prstGeom>
          <a:noFill/>
        </p:spPr>
      </p:pic>
      <p:sp>
        <p:nvSpPr>
          <p:cNvPr id="20" name="제목 1"/>
          <p:cNvSpPr txBox="1">
            <a:spLocks/>
          </p:cNvSpPr>
          <p:nvPr/>
        </p:nvSpPr>
        <p:spPr>
          <a:xfrm>
            <a:off x="214282" y="2070696"/>
            <a:ext cx="8358246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400" dirty="0" smtClean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85720" y="142852"/>
            <a:ext cx="5572164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lvl="2" indent="-457200" algn="ctr">
              <a:spcBef>
                <a:spcPct val="0"/>
              </a:spcBef>
              <a:defRPr/>
            </a:pPr>
            <a:r>
              <a:rPr lang="ru-RU" altLang="ko-KR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международного </a:t>
            </a:r>
          </a:p>
          <a:p>
            <a:pPr marL="457200" lvl="2" indent="-457200" algn="ctr">
              <a:spcBef>
                <a:spcPct val="0"/>
              </a:spcBef>
              <a:defRPr/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сотрудничества</a:t>
            </a:r>
            <a:endParaRPr lang="ko-KR" altLang="en-US" sz="16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67048" y="1357298"/>
            <a:ext cx="9144000" cy="535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Участие в международной организации по вопросам   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Арктики</a:t>
            </a:r>
            <a:endParaRPr lang="ko-KR" alt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ko-K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·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Усилие для получения статуса постоянного наблюдателя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Арктического совета </a:t>
            </a:r>
          </a:p>
          <a:p>
            <a:r>
              <a:rPr lang="ru-RU" altLang="ko-K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ko-K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·</a:t>
            </a:r>
            <a:r>
              <a:rPr lang="ru-RU" altLang="ko-K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ko-KR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частие в различных рабочих группах Арктического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совета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Активизация полярных исследований</a:t>
            </a:r>
          </a:p>
          <a:p>
            <a:pPr marL="0" lvl="3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·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Изучение Арктики для ответных мер на глобальные изменения </a:t>
            </a:r>
          </a:p>
          <a:p>
            <a:pPr marL="0" lvl="3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(например, глобальное потепление)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·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Понимание о необходимости усиления сотрудничества с Россией, 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Канадой, Норвегией,а также участия в международном комитете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 фундаментальному изучению Северного Ледовитого океана</a:t>
            </a:r>
            <a:endParaRPr lang="ko-KR" alt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571472" y="142852"/>
            <a:ext cx="814393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ko-KR" altLang="en-US" sz="2800" b="1" dirty="0" smtClean="0"/>
          </a:p>
        </p:txBody>
      </p:sp>
      <p:sp>
        <p:nvSpPr>
          <p:cNvPr id="11" name="타원 10"/>
          <p:cNvSpPr/>
          <p:nvPr/>
        </p:nvSpPr>
        <p:spPr>
          <a:xfrm>
            <a:off x="642910" y="3786190"/>
            <a:ext cx="8001056" cy="235745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Налаживание технологии </a:t>
            </a:r>
          </a:p>
          <a:p>
            <a:pPr algn="ctr"/>
            <a:r>
              <a:rPr lang="ru-RU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инфраструктуры</a:t>
            </a:r>
          </a:p>
          <a:p>
            <a:pPr algn="ctr"/>
            <a:r>
              <a:rPr lang="ru-RU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освоении Арктики</a:t>
            </a:r>
            <a:endParaRPr lang="ko-KR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285852" y="2285992"/>
            <a:ext cx="6429420" cy="1857388"/>
          </a:xfrm>
          <a:prstGeom prst="ellipse">
            <a:avLst/>
          </a:prstGeom>
          <a:blipFill>
            <a:blip r:embed="rId4" cstate="print">
              <a:lum bright="2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Сотрудничество</a:t>
            </a:r>
          </a:p>
          <a:p>
            <a:pPr algn="ctr"/>
            <a:r>
              <a:rPr lang="ru-RU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приарктическими странами</a:t>
            </a:r>
            <a:endParaRPr lang="ko-KR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857356" y="714356"/>
            <a:ext cx="5357850" cy="1714512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</a:t>
            </a:r>
          </a:p>
          <a:p>
            <a:pPr algn="ctr"/>
            <a:r>
              <a:rPr lang="ru-RU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акртическом совете </a:t>
            </a:r>
            <a:endParaRPr lang="ko-KR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가로로 말린 두루마리 모양 7"/>
          <p:cNvSpPr/>
          <p:nvPr/>
        </p:nvSpPr>
        <p:spPr>
          <a:xfrm>
            <a:off x="0" y="928670"/>
            <a:ext cx="9001156" cy="4643446"/>
          </a:xfrm>
          <a:prstGeom prst="horizontalScroll">
            <a:avLst/>
          </a:prstGeom>
          <a:blipFill>
            <a:blip r:embed="rId6" cstate="print">
              <a:lum bright="65000"/>
            </a:blip>
            <a:stretch>
              <a:fillRect/>
            </a:stretch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ko-KR" sz="5400" b="1" dirty="0" smtClean="0">
                <a:ln w="50800">
                  <a:noFill/>
                </a:ln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Арктика</a:t>
            </a:r>
            <a:r>
              <a:rPr lang="en-US" altLang="ko-KR" sz="5400" b="1" dirty="0" smtClean="0">
                <a:ln w="50800">
                  <a:noFill/>
                </a:ln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endParaRPr lang="ru-RU" altLang="ko-KR" sz="5400" b="1" dirty="0" smtClean="0">
              <a:ln w="50800">
                <a:noFill/>
              </a:ln>
              <a:solidFill>
                <a:schemeClr val="bg1">
                  <a:shade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ko-KR" sz="5400" b="1" dirty="0" smtClean="0">
                <a:ln w="50800">
                  <a:noFill/>
                </a:ln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Зона сотрудничества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8" y="97673"/>
            <a:ext cx="22859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altLang="ko-K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endParaRPr lang="ko-KR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마지막장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2" y="0"/>
            <a:ext cx="910116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642918"/>
            <a:ext cx="1057279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altLang="ko-KR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 for your attention</a:t>
            </a:r>
            <a:endParaRPr lang="ko-KR" altLang="en-US" sz="5400" b="1" dirty="0">
              <a:ln w="50800"/>
              <a:solidFill>
                <a:schemeClr val="bg1">
                  <a:shade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1506</Words>
  <Application>Microsoft Office PowerPoint</Application>
  <PresentationFormat>Экран (4:3)</PresentationFormat>
  <Paragraphs>162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테마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 – ГЕОПОЛИТИЧЕСКИЕ ВЫЗОВЫ И  ВОЗМОЖНОСТИ: ВЗГЛЯДЫ РЕСПУБЛИКИ КОРЕЯ</dc:title>
  <dc:creator>user</dc:creator>
  <cp:lastModifiedBy>present</cp:lastModifiedBy>
  <cp:revision>32</cp:revision>
  <dcterms:created xsi:type="dcterms:W3CDTF">2012-05-15T03:51:58Z</dcterms:created>
  <dcterms:modified xsi:type="dcterms:W3CDTF">2012-05-25T07:14:12Z</dcterms:modified>
</cp:coreProperties>
</file>